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6" r:id="rId1"/>
  </p:sldMasterIdLst>
  <p:notesMasterIdLst>
    <p:notesMasterId r:id="rId31"/>
  </p:notesMasterIdLst>
  <p:sldIdLst>
    <p:sldId id="262" r:id="rId2"/>
    <p:sldId id="327" r:id="rId3"/>
    <p:sldId id="328" r:id="rId4"/>
    <p:sldId id="275" r:id="rId5"/>
    <p:sldId id="276" r:id="rId6"/>
    <p:sldId id="277" r:id="rId7"/>
    <p:sldId id="256" r:id="rId8"/>
    <p:sldId id="279" r:id="rId9"/>
    <p:sldId id="280" r:id="rId10"/>
    <p:sldId id="281" r:id="rId11"/>
    <p:sldId id="282" r:id="rId12"/>
    <p:sldId id="308" r:id="rId13"/>
    <p:sldId id="310" r:id="rId14"/>
    <p:sldId id="311" r:id="rId15"/>
    <p:sldId id="312" r:id="rId16"/>
    <p:sldId id="314" r:id="rId17"/>
    <p:sldId id="315" r:id="rId18"/>
    <p:sldId id="316" r:id="rId19"/>
    <p:sldId id="317" r:id="rId20"/>
    <p:sldId id="318" r:id="rId21"/>
    <p:sldId id="319" r:id="rId22"/>
    <p:sldId id="320" r:id="rId23"/>
    <p:sldId id="321" r:id="rId24"/>
    <p:sldId id="322" r:id="rId25"/>
    <p:sldId id="323" r:id="rId26"/>
    <p:sldId id="324" r:id="rId27"/>
    <p:sldId id="325" r:id="rId28"/>
    <p:sldId id="326" r:id="rId29"/>
    <p:sldId id="330" r:id="rId30"/>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Calibri"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FFFFFF"/>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6" d="100"/>
          <a:sy n="86" d="100"/>
        </p:scale>
        <p:origin x="1339" y="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EE548B-13C6-4738-9749-392495C9EB7F}"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5E6A86E-ABF8-4A3E-B68B-9526EC6AA7A5}">
      <dgm:prSet phldrT="[Text]" custT="1"/>
      <dgm:spPr>
        <a:solidFill>
          <a:schemeClr val="accent6"/>
        </a:solidFill>
      </dgm:spPr>
      <dgm:t>
        <a:bodyPr/>
        <a:lstStyle/>
        <a:p>
          <a:r>
            <a:rPr lang="en-US" sz="2000" b="1" dirty="0"/>
            <a:t>Receives data of different sensors from micro controller wirelessly </a:t>
          </a:r>
        </a:p>
      </dgm:t>
    </dgm:pt>
    <dgm:pt modelId="{8135837F-0D5E-4D53-8374-91FE7A293D7E}" type="parTrans" cxnId="{A498A4F7-5A59-49FE-814F-87EBC1E531B6}">
      <dgm:prSet/>
      <dgm:spPr/>
      <dgm:t>
        <a:bodyPr/>
        <a:lstStyle/>
        <a:p>
          <a:endParaRPr lang="en-US"/>
        </a:p>
      </dgm:t>
    </dgm:pt>
    <dgm:pt modelId="{AD5B201F-E656-48C5-A49B-347623E25F95}" type="sibTrans" cxnId="{A498A4F7-5A59-49FE-814F-87EBC1E531B6}">
      <dgm:prSet/>
      <dgm:spPr/>
      <dgm:t>
        <a:bodyPr/>
        <a:lstStyle/>
        <a:p>
          <a:endParaRPr lang="en-US"/>
        </a:p>
      </dgm:t>
    </dgm:pt>
    <dgm:pt modelId="{D19CB870-02B9-4E71-A833-FBE5A6EA1749}">
      <dgm:prSet phldrT="[Text]" custT="1"/>
      <dgm:spPr>
        <a:solidFill>
          <a:schemeClr val="tx1">
            <a:lumMod val="95000"/>
            <a:lumOff val="5000"/>
          </a:schemeClr>
        </a:solidFill>
      </dgm:spPr>
      <dgm:t>
        <a:bodyPr/>
        <a:lstStyle/>
        <a:p>
          <a:r>
            <a:rPr lang="en-US" sz="2000" b="1" dirty="0"/>
            <a:t>Stores the data in database sorted according to the nodes</a:t>
          </a:r>
        </a:p>
      </dgm:t>
    </dgm:pt>
    <dgm:pt modelId="{7C479F15-567D-477B-90B4-C1170AB31D72}" type="parTrans" cxnId="{BD18F863-0DAE-4E47-A694-D8671A552311}">
      <dgm:prSet/>
      <dgm:spPr/>
      <dgm:t>
        <a:bodyPr/>
        <a:lstStyle/>
        <a:p>
          <a:endParaRPr lang="en-US"/>
        </a:p>
      </dgm:t>
    </dgm:pt>
    <dgm:pt modelId="{BC778C38-16E5-484E-9086-0DF33EE67D53}" type="sibTrans" cxnId="{BD18F863-0DAE-4E47-A694-D8671A552311}">
      <dgm:prSet/>
      <dgm:spPr/>
      <dgm:t>
        <a:bodyPr/>
        <a:lstStyle/>
        <a:p>
          <a:endParaRPr lang="en-US"/>
        </a:p>
      </dgm:t>
    </dgm:pt>
    <dgm:pt modelId="{C8ABB7E6-FCDB-43C3-944A-DB6EDCDB69C2}">
      <dgm:prSet phldrT="[Text]" custT="1"/>
      <dgm:spPr>
        <a:solidFill>
          <a:srgbClr val="92D050"/>
        </a:solidFill>
      </dgm:spPr>
      <dgm:t>
        <a:bodyPr/>
        <a:lstStyle/>
        <a:p>
          <a:r>
            <a:rPr lang="en-US" sz="2000" b="1" dirty="0"/>
            <a:t>A web-page displays the cultivated land divided into different nodes.</a:t>
          </a:r>
        </a:p>
      </dgm:t>
    </dgm:pt>
    <dgm:pt modelId="{241DA5FF-43EF-4A07-B634-4A04BF63FFAF}" type="parTrans" cxnId="{01C50FFA-6278-4FDB-99DD-757328441764}">
      <dgm:prSet/>
      <dgm:spPr/>
      <dgm:t>
        <a:bodyPr/>
        <a:lstStyle/>
        <a:p>
          <a:endParaRPr lang="en-US"/>
        </a:p>
      </dgm:t>
    </dgm:pt>
    <dgm:pt modelId="{9BD44014-099E-4E0F-B730-24A3E087D736}" type="sibTrans" cxnId="{01C50FFA-6278-4FDB-99DD-757328441764}">
      <dgm:prSet/>
      <dgm:spPr/>
      <dgm:t>
        <a:bodyPr/>
        <a:lstStyle/>
        <a:p>
          <a:endParaRPr lang="en-US"/>
        </a:p>
      </dgm:t>
    </dgm:pt>
    <dgm:pt modelId="{59DA4E0A-9C05-426F-949D-E33C7E9C1D3F}">
      <dgm:prSet phldrT="[Text]" custT="1"/>
      <dgm:spPr>
        <a:solidFill>
          <a:srgbClr val="00B0F0"/>
        </a:solidFill>
      </dgm:spPr>
      <dgm:t>
        <a:bodyPr/>
        <a:lstStyle/>
        <a:p>
          <a:r>
            <a:rPr lang="en-US" sz="2000" b="1" dirty="0"/>
            <a:t>Farmer clicks on the node whose data is to be analyzed. </a:t>
          </a:r>
        </a:p>
      </dgm:t>
    </dgm:pt>
    <dgm:pt modelId="{6A708A56-AEA0-49C0-9927-B5A8D6A6FA22}" type="parTrans" cxnId="{EB9E763E-1460-4213-B53F-DE136F52F26A}">
      <dgm:prSet/>
      <dgm:spPr/>
      <dgm:t>
        <a:bodyPr/>
        <a:lstStyle/>
        <a:p>
          <a:endParaRPr lang="en-US"/>
        </a:p>
      </dgm:t>
    </dgm:pt>
    <dgm:pt modelId="{899D6188-2689-45B1-85A3-378A147E4A18}" type="sibTrans" cxnId="{EB9E763E-1460-4213-B53F-DE136F52F26A}">
      <dgm:prSet/>
      <dgm:spPr/>
      <dgm:t>
        <a:bodyPr/>
        <a:lstStyle/>
        <a:p>
          <a:endParaRPr lang="en-US"/>
        </a:p>
      </dgm:t>
    </dgm:pt>
    <dgm:pt modelId="{34662D29-C80A-41BB-8DE9-D7AAAF3BD53E}">
      <dgm:prSet phldrT="[Text]" custT="1"/>
      <dgm:spPr>
        <a:solidFill>
          <a:schemeClr val="tx1">
            <a:lumMod val="65000"/>
            <a:lumOff val="35000"/>
          </a:schemeClr>
        </a:solidFill>
      </dgm:spPr>
      <dgm:t>
        <a:bodyPr/>
        <a:lstStyle/>
        <a:p>
          <a:r>
            <a:rPr lang="en-US" sz="2000" b="1" dirty="0"/>
            <a:t>Data of the particular node is rendered to the website and displayed.</a:t>
          </a:r>
        </a:p>
      </dgm:t>
    </dgm:pt>
    <dgm:pt modelId="{5CD79844-1309-4535-A2D8-D3A0D2A55C50}" type="parTrans" cxnId="{107B97B7-5769-4309-A73A-9D4737B7C266}">
      <dgm:prSet/>
      <dgm:spPr/>
      <dgm:t>
        <a:bodyPr/>
        <a:lstStyle/>
        <a:p>
          <a:endParaRPr lang="en-US"/>
        </a:p>
      </dgm:t>
    </dgm:pt>
    <dgm:pt modelId="{182A6D6C-B39B-47D6-90AE-FD77098968A9}" type="sibTrans" cxnId="{107B97B7-5769-4309-A73A-9D4737B7C266}">
      <dgm:prSet/>
      <dgm:spPr/>
      <dgm:t>
        <a:bodyPr/>
        <a:lstStyle/>
        <a:p>
          <a:endParaRPr lang="en-US"/>
        </a:p>
      </dgm:t>
    </dgm:pt>
    <dgm:pt modelId="{D252ADA3-AFF5-42A2-BEBB-4A00595E2C5F}" type="pres">
      <dgm:prSet presAssocID="{4FEE548B-13C6-4738-9749-392495C9EB7F}" presName="outerComposite" presStyleCnt="0">
        <dgm:presLayoutVars>
          <dgm:chMax val="5"/>
          <dgm:dir/>
          <dgm:resizeHandles val="exact"/>
        </dgm:presLayoutVars>
      </dgm:prSet>
      <dgm:spPr/>
    </dgm:pt>
    <dgm:pt modelId="{82570F59-3323-4611-8410-4E99F8254B89}" type="pres">
      <dgm:prSet presAssocID="{4FEE548B-13C6-4738-9749-392495C9EB7F}" presName="dummyMaxCanvas" presStyleCnt="0">
        <dgm:presLayoutVars/>
      </dgm:prSet>
      <dgm:spPr/>
    </dgm:pt>
    <dgm:pt modelId="{9ABF1AA4-B8F2-43CA-A80A-2AC37FF6509C}" type="pres">
      <dgm:prSet presAssocID="{4FEE548B-13C6-4738-9749-392495C9EB7F}" presName="FiveNodes_1" presStyleLbl="node1" presStyleIdx="0" presStyleCnt="5">
        <dgm:presLayoutVars>
          <dgm:bulletEnabled val="1"/>
        </dgm:presLayoutVars>
      </dgm:prSet>
      <dgm:spPr/>
    </dgm:pt>
    <dgm:pt modelId="{89B6BA5B-65B6-4AA8-8C7D-0E45EAB2349F}" type="pres">
      <dgm:prSet presAssocID="{4FEE548B-13C6-4738-9749-392495C9EB7F}" presName="FiveNodes_2" presStyleLbl="node1" presStyleIdx="1" presStyleCnt="5">
        <dgm:presLayoutVars>
          <dgm:bulletEnabled val="1"/>
        </dgm:presLayoutVars>
      </dgm:prSet>
      <dgm:spPr/>
    </dgm:pt>
    <dgm:pt modelId="{93CE780D-73BE-4BBB-878F-5EEE259662C2}" type="pres">
      <dgm:prSet presAssocID="{4FEE548B-13C6-4738-9749-392495C9EB7F}" presName="FiveNodes_3" presStyleLbl="node1" presStyleIdx="2" presStyleCnt="5">
        <dgm:presLayoutVars>
          <dgm:bulletEnabled val="1"/>
        </dgm:presLayoutVars>
      </dgm:prSet>
      <dgm:spPr/>
    </dgm:pt>
    <dgm:pt modelId="{6A4DF965-3045-424A-8ECE-54BF8C15EA5B}" type="pres">
      <dgm:prSet presAssocID="{4FEE548B-13C6-4738-9749-392495C9EB7F}" presName="FiveNodes_4" presStyleLbl="node1" presStyleIdx="3" presStyleCnt="5" custLinFactNeighborX="1073" custLinFactNeighborY="2404">
        <dgm:presLayoutVars>
          <dgm:bulletEnabled val="1"/>
        </dgm:presLayoutVars>
      </dgm:prSet>
      <dgm:spPr/>
    </dgm:pt>
    <dgm:pt modelId="{88C03B7D-F399-4053-9D4C-A186A4AEAF5C}" type="pres">
      <dgm:prSet presAssocID="{4FEE548B-13C6-4738-9749-392495C9EB7F}" presName="FiveNodes_5" presStyleLbl="node1" presStyleIdx="4" presStyleCnt="5" custScaleY="94601" custLinFactNeighborX="402" custLinFactNeighborY="-1551">
        <dgm:presLayoutVars>
          <dgm:bulletEnabled val="1"/>
        </dgm:presLayoutVars>
      </dgm:prSet>
      <dgm:spPr/>
    </dgm:pt>
    <dgm:pt modelId="{C11CE944-B524-4B81-8CB4-0C6864639FC0}" type="pres">
      <dgm:prSet presAssocID="{4FEE548B-13C6-4738-9749-392495C9EB7F}" presName="FiveConn_1-2" presStyleLbl="fgAccFollowNode1" presStyleIdx="0" presStyleCnt="4">
        <dgm:presLayoutVars>
          <dgm:bulletEnabled val="1"/>
        </dgm:presLayoutVars>
      </dgm:prSet>
      <dgm:spPr/>
    </dgm:pt>
    <dgm:pt modelId="{925FAF4A-71F0-49EB-8967-C9857D308EFB}" type="pres">
      <dgm:prSet presAssocID="{4FEE548B-13C6-4738-9749-392495C9EB7F}" presName="FiveConn_2-3" presStyleLbl="fgAccFollowNode1" presStyleIdx="1" presStyleCnt="4">
        <dgm:presLayoutVars>
          <dgm:bulletEnabled val="1"/>
        </dgm:presLayoutVars>
      </dgm:prSet>
      <dgm:spPr/>
    </dgm:pt>
    <dgm:pt modelId="{56ACBF35-5D61-43A1-8A68-D4DE9F071374}" type="pres">
      <dgm:prSet presAssocID="{4FEE548B-13C6-4738-9749-392495C9EB7F}" presName="FiveConn_3-4" presStyleLbl="fgAccFollowNode1" presStyleIdx="2" presStyleCnt="4">
        <dgm:presLayoutVars>
          <dgm:bulletEnabled val="1"/>
        </dgm:presLayoutVars>
      </dgm:prSet>
      <dgm:spPr/>
    </dgm:pt>
    <dgm:pt modelId="{EC01795C-C715-4ED9-B58B-595AE169795D}" type="pres">
      <dgm:prSet presAssocID="{4FEE548B-13C6-4738-9749-392495C9EB7F}" presName="FiveConn_4-5" presStyleLbl="fgAccFollowNode1" presStyleIdx="3" presStyleCnt="4">
        <dgm:presLayoutVars>
          <dgm:bulletEnabled val="1"/>
        </dgm:presLayoutVars>
      </dgm:prSet>
      <dgm:spPr/>
    </dgm:pt>
    <dgm:pt modelId="{98511DB8-86C4-4E2B-8687-520B2EAAEF8F}" type="pres">
      <dgm:prSet presAssocID="{4FEE548B-13C6-4738-9749-392495C9EB7F}" presName="FiveNodes_1_text" presStyleLbl="node1" presStyleIdx="4" presStyleCnt="5">
        <dgm:presLayoutVars>
          <dgm:bulletEnabled val="1"/>
        </dgm:presLayoutVars>
      </dgm:prSet>
      <dgm:spPr/>
    </dgm:pt>
    <dgm:pt modelId="{27AC668A-FE45-4D0C-B36F-1872810B17F4}" type="pres">
      <dgm:prSet presAssocID="{4FEE548B-13C6-4738-9749-392495C9EB7F}" presName="FiveNodes_2_text" presStyleLbl="node1" presStyleIdx="4" presStyleCnt="5">
        <dgm:presLayoutVars>
          <dgm:bulletEnabled val="1"/>
        </dgm:presLayoutVars>
      </dgm:prSet>
      <dgm:spPr/>
    </dgm:pt>
    <dgm:pt modelId="{4EB34CED-ACD8-4DD9-895F-B357FB5F0333}" type="pres">
      <dgm:prSet presAssocID="{4FEE548B-13C6-4738-9749-392495C9EB7F}" presName="FiveNodes_3_text" presStyleLbl="node1" presStyleIdx="4" presStyleCnt="5">
        <dgm:presLayoutVars>
          <dgm:bulletEnabled val="1"/>
        </dgm:presLayoutVars>
      </dgm:prSet>
      <dgm:spPr/>
    </dgm:pt>
    <dgm:pt modelId="{3E76E008-F685-4E72-B639-B9160CC44034}" type="pres">
      <dgm:prSet presAssocID="{4FEE548B-13C6-4738-9749-392495C9EB7F}" presName="FiveNodes_4_text" presStyleLbl="node1" presStyleIdx="4" presStyleCnt="5">
        <dgm:presLayoutVars>
          <dgm:bulletEnabled val="1"/>
        </dgm:presLayoutVars>
      </dgm:prSet>
      <dgm:spPr/>
    </dgm:pt>
    <dgm:pt modelId="{69CB6104-2D6F-4643-8096-D5B3DA990D45}" type="pres">
      <dgm:prSet presAssocID="{4FEE548B-13C6-4738-9749-392495C9EB7F}" presName="FiveNodes_5_text" presStyleLbl="node1" presStyleIdx="4" presStyleCnt="5">
        <dgm:presLayoutVars>
          <dgm:bulletEnabled val="1"/>
        </dgm:presLayoutVars>
      </dgm:prSet>
      <dgm:spPr/>
    </dgm:pt>
  </dgm:ptLst>
  <dgm:cxnLst>
    <dgm:cxn modelId="{E72BE000-FFC9-4E3C-AE98-4C6AE92CA90F}" type="presOf" srcId="{34662D29-C80A-41BB-8DE9-D7AAAF3BD53E}" destId="{88C03B7D-F399-4053-9D4C-A186A4AEAF5C}" srcOrd="0" destOrd="0" presId="urn:microsoft.com/office/officeart/2005/8/layout/vProcess5"/>
    <dgm:cxn modelId="{FA57BA3B-999B-4622-92A4-8FB080A44574}" type="presOf" srcId="{C8ABB7E6-FCDB-43C3-944A-DB6EDCDB69C2}" destId="{4EB34CED-ACD8-4DD9-895F-B357FB5F0333}" srcOrd="1" destOrd="0" presId="urn:microsoft.com/office/officeart/2005/8/layout/vProcess5"/>
    <dgm:cxn modelId="{EB9E763E-1460-4213-B53F-DE136F52F26A}" srcId="{4FEE548B-13C6-4738-9749-392495C9EB7F}" destId="{59DA4E0A-9C05-426F-949D-E33C7E9C1D3F}" srcOrd="3" destOrd="0" parTransId="{6A708A56-AEA0-49C0-9927-B5A8D6A6FA22}" sibTransId="{899D6188-2689-45B1-85A3-378A147E4A18}"/>
    <dgm:cxn modelId="{1BD94E62-A26B-41C2-B1D4-A508A7419A07}" type="presOf" srcId="{4FEE548B-13C6-4738-9749-392495C9EB7F}" destId="{D252ADA3-AFF5-42A2-BEBB-4A00595E2C5F}" srcOrd="0" destOrd="0" presId="urn:microsoft.com/office/officeart/2005/8/layout/vProcess5"/>
    <dgm:cxn modelId="{BD18F863-0DAE-4E47-A694-D8671A552311}" srcId="{4FEE548B-13C6-4738-9749-392495C9EB7F}" destId="{D19CB870-02B9-4E71-A833-FBE5A6EA1749}" srcOrd="1" destOrd="0" parTransId="{7C479F15-567D-477B-90B4-C1170AB31D72}" sibTransId="{BC778C38-16E5-484E-9086-0DF33EE67D53}"/>
    <dgm:cxn modelId="{27B37E65-70BB-4801-B3C5-8BEEA2BAE950}" type="presOf" srcId="{59DA4E0A-9C05-426F-949D-E33C7E9C1D3F}" destId="{6A4DF965-3045-424A-8ECE-54BF8C15EA5B}" srcOrd="0" destOrd="0" presId="urn:microsoft.com/office/officeart/2005/8/layout/vProcess5"/>
    <dgm:cxn modelId="{503DBC57-0132-413D-9896-A9EBF568C6BE}" type="presOf" srcId="{899D6188-2689-45B1-85A3-378A147E4A18}" destId="{EC01795C-C715-4ED9-B58B-595AE169795D}" srcOrd="0" destOrd="0" presId="urn:microsoft.com/office/officeart/2005/8/layout/vProcess5"/>
    <dgm:cxn modelId="{AA83FC79-6CAD-4494-A4B7-13773589DB31}" type="presOf" srcId="{D19CB870-02B9-4E71-A833-FBE5A6EA1749}" destId="{27AC668A-FE45-4D0C-B36F-1872810B17F4}" srcOrd="1" destOrd="0" presId="urn:microsoft.com/office/officeart/2005/8/layout/vProcess5"/>
    <dgm:cxn modelId="{3563D88C-DE1B-4AB2-9A1C-03F787F989E2}" type="presOf" srcId="{65E6A86E-ABF8-4A3E-B68B-9526EC6AA7A5}" destId="{9ABF1AA4-B8F2-43CA-A80A-2AC37FF6509C}" srcOrd="0" destOrd="0" presId="urn:microsoft.com/office/officeart/2005/8/layout/vProcess5"/>
    <dgm:cxn modelId="{1DBB4199-FD80-446F-966B-B00657B1311B}" type="presOf" srcId="{AD5B201F-E656-48C5-A49B-347623E25F95}" destId="{C11CE944-B524-4B81-8CB4-0C6864639FC0}" srcOrd="0" destOrd="0" presId="urn:microsoft.com/office/officeart/2005/8/layout/vProcess5"/>
    <dgm:cxn modelId="{098737A6-C3DE-4C20-998C-BABD0FA728A1}" type="presOf" srcId="{BC778C38-16E5-484E-9086-0DF33EE67D53}" destId="{925FAF4A-71F0-49EB-8967-C9857D308EFB}" srcOrd="0" destOrd="0" presId="urn:microsoft.com/office/officeart/2005/8/layout/vProcess5"/>
    <dgm:cxn modelId="{107B97B7-5769-4309-A73A-9D4737B7C266}" srcId="{4FEE548B-13C6-4738-9749-392495C9EB7F}" destId="{34662D29-C80A-41BB-8DE9-D7AAAF3BD53E}" srcOrd="4" destOrd="0" parTransId="{5CD79844-1309-4535-A2D8-D3A0D2A55C50}" sibTransId="{182A6D6C-B39B-47D6-90AE-FD77098968A9}"/>
    <dgm:cxn modelId="{6BC786BC-3DAC-445D-9FD4-7F74F3917A07}" type="presOf" srcId="{59DA4E0A-9C05-426F-949D-E33C7E9C1D3F}" destId="{3E76E008-F685-4E72-B639-B9160CC44034}" srcOrd="1" destOrd="0" presId="urn:microsoft.com/office/officeart/2005/8/layout/vProcess5"/>
    <dgm:cxn modelId="{20DD84C3-777B-4442-B5AC-23CCE36EF91D}" type="presOf" srcId="{D19CB870-02B9-4E71-A833-FBE5A6EA1749}" destId="{89B6BA5B-65B6-4AA8-8C7D-0E45EAB2349F}" srcOrd="0" destOrd="0" presId="urn:microsoft.com/office/officeart/2005/8/layout/vProcess5"/>
    <dgm:cxn modelId="{B76324CC-EFB3-4C09-9C95-7A03A4B1B905}" type="presOf" srcId="{C8ABB7E6-FCDB-43C3-944A-DB6EDCDB69C2}" destId="{93CE780D-73BE-4BBB-878F-5EEE259662C2}" srcOrd="0" destOrd="0" presId="urn:microsoft.com/office/officeart/2005/8/layout/vProcess5"/>
    <dgm:cxn modelId="{B0C185E2-DDF0-4FEE-94CE-B5F7FD5EBADE}" type="presOf" srcId="{34662D29-C80A-41BB-8DE9-D7AAAF3BD53E}" destId="{69CB6104-2D6F-4643-8096-D5B3DA990D45}" srcOrd="1" destOrd="0" presId="urn:microsoft.com/office/officeart/2005/8/layout/vProcess5"/>
    <dgm:cxn modelId="{582ED7E4-9A48-4042-92C2-997C62FAB06C}" type="presOf" srcId="{65E6A86E-ABF8-4A3E-B68B-9526EC6AA7A5}" destId="{98511DB8-86C4-4E2B-8687-520B2EAAEF8F}" srcOrd="1" destOrd="0" presId="urn:microsoft.com/office/officeart/2005/8/layout/vProcess5"/>
    <dgm:cxn modelId="{D84AB4F5-419D-4C11-8908-E75E842505A2}" type="presOf" srcId="{9BD44014-099E-4E0F-B730-24A3E087D736}" destId="{56ACBF35-5D61-43A1-8A68-D4DE9F071374}" srcOrd="0" destOrd="0" presId="urn:microsoft.com/office/officeart/2005/8/layout/vProcess5"/>
    <dgm:cxn modelId="{A498A4F7-5A59-49FE-814F-87EBC1E531B6}" srcId="{4FEE548B-13C6-4738-9749-392495C9EB7F}" destId="{65E6A86E-ABF8-4A3E-B68B-9526EC6AA7A5}" srcOrd="0" destOrd="0" parTransId="{8135837F-0D5E-4D53-8374-91FE7A293D7E}" sibTransId="{AD5B201F-E656-48C5-A49B-347623E25F95}"/>
    <dgm:cxn modelId="{01C50FFA-6278-4FDB-99DD-757328441764}" srcId="{4FEE548B-13C6-4738-9749-392495C9EB7F}" destId="{C8ABB7E6-FCDB-43C3-944A-DB6EDCDB69C2}" srcOrd="2" destOrd="0" parTransId="{241DA5FF-43EF-4A07-B634-4A04BF63FFAF}" sibTransId="{9BD44014-099E-4E0F-B730-24A3E087D736}"/>
    <dgm:cxn modelId="{13F631AE-84CB-4339-A8F6-FF634249B6E0}" type="presParOf" srcId="{D252ADA3-AFF5-42A2-BEBB-4A00595E2C5F}" destId="{82570F59-3323-4611-8410-4E99F8254B89}" srcOrd="0" destOrd="0" presId="urn:microsoft.com/office/officeart/2005/8/layout/vProcess5"/>
    <dgm:cxn modelId="{19A45CE0-5AD7-4994-95E8-978089745793}" type="presParOf" srcId="{D252ADA3-AFF5-42A2-BEBB-4A00595E2C5F}" destId="{9ABF1AA4-B8F2-43CA-A80A-2AC37FF6509C}" srcOrd="1" destOrd="0" presId="urn:microsoft.com/office/officeart/2005/8/layout/vProcess5"/>
    <dgm:cxn modelId="{533DEDFE-4F85-420A-8CDB-4F911D11C678}" type="presParOf" srcId="{D252ADA3-AFF5-42A2-BEBB-4A00595E2C5F}" destId="{89B6BA5B-65B6-4AA8-8C7D-0E45EAB2349F}" srcOrd="2" destOrd="0" presId="urn:microsoft.com/office/officeart/2005/8/layout/vProcess5"/>
    <dgm:cxn modelId="{1670C462-765E-4CFD-B5BA-75BA394239B2}" type="presParOf" srcId="{D252ADA3-AFF5-42A2-BEBB-4A00595E2C5F}" destId="{93CE780D-73BE-4BBB-878F-5EEE259662C2}" srcOrd="3" destOrd="0" presId="urn:microsoft.com/office/officeart/2005/8/layout/vProcess5"/>
    <dgm:cxn modelId="{53F350B5-030D-406A-84D7-EAAE74562EAC}" type="presParOf" srcId="{D252ADA3-AFF5-42A2-BEBB-4A00595E2C5F}" destId="{6A4DF965-3045-424A-8ECE-54BF8C15EA5B}" srcOrd="4" destOrd="0" presId="urn:microsoft.com/office/officeart/2005/8/layout/vProcess5"/>
    <dgm:cxn modelId="{E782DD57-C54C-47D2-B1D6-273667F27144}" type="presParOf" srcId="{D252ADA3-AFF5-42A2-BEBB-4A00595E2C5F}" destId="{88C03B7D-F399-4053-9D4C-A186A4AEAF5C}" srcOrd="5" destOrd="0" presId="urn:microsoft.com/office/officeart/2005/8/layout/vProcess5"/>
    <dgm:cxn modelId="{8E10FB66-930D-445E-B712-A0A3994ADC52}" type="presParOf" srcId="{D252ADA3-AFF5-42A2-BEBB-4A00595E2C5F}" destId="{C11CE944-B524-4B81-8CB4-0C6864639FC0}" srcOrd="6" destOrd="0" presId="urn:microsoft.com/office/officeart/2005/8/layout/vProcess5"/>
    <dgm:cxn modelId="{15A8F601-C108-46B1-B3B5-08771C06B332}" type="presParOf" srcId="{D252ADA3-AFF5-42A2-BEBB-4A00595E2C5F}" destId="{925FAF4A-71F0-49EB-8967-C9857D308EFB}" srcOrd="7" destOrd="0" presId="urn:microsoft.com/office/officeart/2005/8/layout/vProcess5"/>
    <dgm:cxn modelId="{011B6313-5073-4A8F-9EC9-70955ABC8FA2}" type="presParOf" srcId="{D252ADA3-AFF5-42A2-BEBB-4A00595E2C5F}" destId="{56ACBF35-5D61-43A1-8A68-D4DE9F071374}" srcOrd="8" destOrd="0" presId="urn:microsoft.com/office/officeart/2005/8/layout/vProcess5"/>
    <dgm:cxn modelId="{68534709-1A61-4D09-8E6F-8367DED9793D}" type="presParOf" srcId="{D252ADA3-AFF5-42A2-BEBB-4A00595E2C5F}" destId="{EC01795C-C715-4ED9-B58B-595AE169795D}" srcOrd="9" destOrd="0" presId="urn:microsoft.com/office/officeart/2005/8/layout/vProcess5"/>
    <dgm:cxn modelId="{693B2EF5-DDD3-4754-A15C-2C943F28D947}" type="presParOf" srcId="{D252ADA3-AFF5-42A2-BEBB-4A00595E2C5F}" destId="{98511DB8-86C4-4E2B-8687-520B2EAAEF8F}" srcOrd="10" destOrd="0" presId="urn:microsoft.com/office/officeart/2005/8/layout/vProcess5"/>
    <dgm:cxn modelId="{70BF5C32-F0C6-44CA-BD9B-FEC699517ACA}" type="presParOf" srcId="{D252ADA3-AFF5-42A2-BEBB-4A00595E2C5F}" destId="{27AC668A-FE45-4D0C-B36F-1872810B17F4}" srcOrd="11" destOrd="0" presId="urn:microsoft.com/office/officeart/2005/8/layout/vProcess5"/>
    <dgm:cxn modelId="{B2F64CF7-F476-40FF-BB2B-693525824C8E}" type="presParOf" srcId="{D252ADA3-AFF5-42A2-BEBB-4A00595E2C5F}" destId="{4EB34CED-ACD8-4DD9-895F-B357FB5F0333}" srcOrd="12" destOrd="0" presId="urn:microsoft.com/office/officeart/2005/8/layout/vProcess5"/>
    <dgm:cxn modelId="{406F95CA-FB71-4FC1-9A91-B18079731221}" type="presParOf" srcId="{D252ADA3-AFF5-42A2-BEBB-4A00595E2C5F}" destId="{3E76E008-F685-4E72-B639-B9160CC44034}" srcOrd="13" destOrd="0" presId="urn:microsoft.com/office/officeart/2005/8/layout/vProcess5"/>
    <dgm:cxn modelId="{F673BA58-454A-4907-B429-462CF2FBF436}" type="presParOf" srcId="{D252ADA3-AFF5-42A2-BEBB-4A00595E2C5F}" destId="{69CB6104-2D6F-4643-8096-D5B3DA990D45}"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BF1AA4-B8F2-43CA-A80A-2AC37FF6509C}">
      <dsp:nvSpPr>
        <dsp:cNvPr id="0" name=""/>
        <dsp:cNvSpPr/>
      </dsp:nvSpPr>
      <dsp:spPr>
        <a:xfrm>
          <a:off x="0" y="0"/>
          <a:ext cx="6751177" cy="940117"/>
        </a:xfrm>
        <a:prstGeom prst="roundRect">
          <a:avLst>
            <a:gd name="adj" fmla="val 10000"/>
          </a:avLst>
        </a:prstGeom>
        <a:solidFill>
          <a:schemeClr val="accent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t>Receives data of different sensors from micro controller wirelessly </a:t>
          </a:r>
        </a:p>
      </dsp:txBody>
      <dsp:txXfrm>
        <a:off x="27535" y="27535"/>
        <a:ext cx="5626723" cy="885047"/>
      </dsp:txXfrm>
    </dsp:sp>
    <dsp:sp modelId="{89B6BA5B-65B6-4AA8-8C7D-0E45EAB2349F}">
      <dsp:nvSpPr>
        <dsp:cNvPr id="0" name=""/>
        <dsp:cNvSpPr/>
      </dsp:nvSpPr>
      <dsp:spPr>
        <a:xfrm>
          <a:off x="504146" y="1070689"/>
          <a:ext cx="6751177" cy="940117"/>
        </a:xfrm>
        <a:prstGeom prst="roundRect">
          <a:avLst>
            <a:gd name="adj" fmla="val 10000"/>
          </a:avLst>
        </a:prstGeom>
        <a:solidFill>
          <a:schemeClr val="tx1">
            <a:lumMod val="95000"/>
            <a:lumOff val="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t>Stores the data in database sorted according to the nodes</a:t>
          </a:r>
        </a:p>
      </dsp:txBody>
      <dsp:txXfrm>
        <a:off x="531681" y="1098224"/>
        <a:ext cx="5580884" cy="885047"/>
      </dsp:txXfrm>
    </dsp:sp>
    <dsp:sp modelId="{93CE780D-73BE-4BBB-878F-5EEE259662C2}">
      <dsp:nvSpPr>
        <dsp:cNvPr id="0" name=""/>
        <dsp:cNvSpPr/>
      </dsp:nvSpPr>
      <dsp:spPr>
        <a:xfrm>
          <a:off x="1008292" y="2141378"/>
          <a:ext cx="6751177" cy="940117"/>
        </a:xfrm>
        <a:prstGeom prst="roundRect">
          <a:avLst>
            <a:gd name="adj" fmla="val 10000"/>
          </a:avLst>
        </a:prstGeom>
        <a:solidFill>
          <a:srgbClr val="92D05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t>A web-page displays the cultivated land divided into different nodes.</a:t>
          </a:r>
        </a:p>
      </dsp:txBody>
      <dsp:txXfrm>
        <a:off x="1035827" y="2168913"/>
        <a:ext cx="5580884" cy="885047"/>
      </dsp:txXfrm>
    </dsp:sp>
    <dsp:sp modelId="{6A4DF965-3045-424A-8ECE-54BF8C15EA5B}">
      <dsp:nvSpPr>
        <dsp:cNvPr id="0" name=""/>
        <dsp:cNvSpPr/>
      </dsp:nvSpPr>
      <dsp:spPr>
        <a:xfrm>
          <a:off x="1584879" y="3234668"/>
          <a:ext cx="6751177" cy="940117"/>
        </a:xfrm>
        <a:prstGeom prst="roundRect">
          <a:avLst>
            <a:gd name="adj" fmla="val 10000"/>
          </a:avLst>
        </a:prstGeom>
        <a:solidFill>
          <a:srgbClr val="00B0F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t>Farmer clicks on the node whose data is to be analyzed. </a:t>
          </a:r>
        </a:p>
      </dsp:txBody>
      <dsp:txXfrm>
        <a:off x="1612414" y="3262203"/>
        <a:ext cx="5580884" cy="885047"/>
      </dsp:txXfrm>
    </dsp:sp>
    <dsp:sp modelId="{88C03B7D-F399-4053-9D4C-A186A4AEAF5C}">
      <dsp:nvSpPr>
        <dsp:cNvPr id="0" name=""/>
        <dsp:cNvSpPr/>
      </dsp:nvSpPr>
      <dsp:spPr>
        <a:xfrm>
          <a:off x="2016585" y="4293554"/>
          <a:ext cx="6751177" cy="889360"/>
        </a:xfrm>
        <a:prstGeom prst="roundRect">
          <a:avLst>
            <a:gd name="adj" fmla="val 10000"/>
          </a:avLst>
        </a:prstGeom>
        <a:solidFill>
          <a:schemeClr val="tx1">
            <a:lumMod val="65000"/>
            <a:lumOff val="3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t>Data of the particular node is rendered to the website and displayed.</a:t>
          </a:r>
        </a:p>
      </dsp:txBody>
      <dsp:txXfrm>
        <a:off x="2042633" y="4319602"/>
        <a:ext cx="5583858" cy="837264"/>
      </dsp:txXfrm>
    </dsp:sp>
    <dsp:sp modelId="{C11CE944-B524-4B81-8CB4-0C6864639FC0}">
      <dsp:nvSpPr>
        <dsp:cNvPr id="0" name=""/>
        <dsp:cNvSpPr/>
      </dsp:nvSpPr>
      <dsp:spPr>
        <a:xfrm>
          <a:off x="6140101" y="686808"/>
          <a:ext cx="611076" cy="61107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6277593" y="686808"/>
        <a:ext cx="336092" cy="459835"/>
      </dsp:txXfrm>
    </dsp:sp>
    <dsp:sp modelId="{925FAF4A-71F0-49EB-8967-C9857D308EFB}">
      <dsp:nvSpPr>
        <dsp:cNvPr id="0" name=""/>
        <dsp:cNvSpPr/>
      </dsp:nvSpPr>
      <dsp:spPr>
        <a:xfrm>
          <a:off x="6644247" y="1757497"/>
          <a:ext cx="611076" cy="61107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6781739" y="1757497"/>
        <a:ext cx="336092" cy="459835"/>
      </dsp:txXfrm>
    </dsp:sp>
    <dsp:sp modelId="{56ACBF35-5D61-43A1-8A68-D4DE9F071374}">
      <dsp:nvSpPr>
        <dsp:cNvPr id="0" name=""/>
        <dsp:cNvSpPr/>
      </dsp:nvSpPr>
      <dsp:spPr>
        <a:xfrm>
          <a:off x="7148393" y="2812518"/>
          <a:ext cx="611076" cy="61107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7285885" y="2812518"/>
        <a:ext cx="336092" cy="459835"/>
      </dsp:txXfrm>
    </dsp:sp>
    <dsp:sp modelId="{EC01795C-C715-4ED9-B58B-595AE169795D}">
      <dsp:nvSpPr>
        <dsp:cNvPr id="0" name=""/>
        <dsp:cNvSpPr/>
      </dsp:nvSpPr>
      <dsp:spPr>
        <a:xfrm>
          <a:off x="7652540" y="3893653"/>
          <a:ext cx="611076" cy="61107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7790032" y="3893653"/>
        <a:ext cx="336092" cy="459835"/>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68DC72-0701-4922-B9D1-CBFB540736DA}" type="datetimeFigureOut">
              <a:rPr lang="en-IN" smtClean="0"/>
              <a:t>08-11-2019</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433DB3-0243-45D5-87FD-27D2F51D2003}" type="slidenum">
              <a:rPr lang="en-IN" smtClean="0"/>
              <a:t>‹#›</a:t>
            </a:fld>
            <a:endParaRPr lang="en-IN"/>
          </a:p>
        </p:txBody>
      </p:sp>
    </p:spTree>
    <p:extLst>
      <p:ext uri="{BB962C8B-B14F-4D97-AF65-F5344CB8AC3E}">
        <p14:creationId xmlns:p14="http://schemas.microsoft.com/office/powerpoint/2010/main" val="10693645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52529" cy="736270"/>
          </a:xfrm>
          <a:prstGeom prst="rect">
            <a:avLst/>
          </a:prstGeom>
          <a:gradFill>
            <a:gsLst>
              <a:gs pos="1000">
                <a:srgbClr val="166018"/>
              </a:gs>
              <a:gs pos="52000">
                <a:srgbClr val="00B0F0"/>
              </a:gs>
              <a:gs pos="100000">
                <a:schemeClr val="tx2">
                  <a:lumMod val="75000"/>
                </a:schemeClr>
              </a:gs>
              <a:gs pos="100000">
                <a:srgbClr val="4D0808"/>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prstClr val="white"/>
                </a:solidFill>
                <a:latin typeface="Franklin Gothic Demi" pitchFamily="34" charset="0"/>
              </a:rPr>
              <a:t>INDIAN INSTITUTE OF TECHNOLOGY ROORKEE</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77895" y="-1281"/>
            <a:ext cx="755828" cy="732103"/>
          </a:xfrm>
          <a:prstGeom prst="rect">
            <a:avLst/>
          </a:prstGeom>
        </p:spPr>
      </p:pic>
      <p:pic>
        <p:nvPicPr>
          <p:cNvPr id="1027"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5006150"/>
            <a:ext cx="9133727" cy="185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7814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8164285" y="-1480"/>
            <a:ext cx="979715" cy="961360"/>
          </a:xfrm>
          <a:prstGeom prst="rect">
            <a:avLst/>
          </a:prstGeom>
        </p:spPr>
      </p:pic>
      <p:cxnSp>
        <p:nvCxnSpPr>
          <p:cNvPr id="8" name="Straight Connector 7"/>
          <p:cNvCxnSpPr/>
          <p:nvPr userDrawn="1"/>
        </p:nvCxnSpPr>
        <p:spPr>
          <a:xfrm>
            <a:off x="0" y="990600"/>
            <a:ext cx="9144000" cy="0"/>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0" y="6756400"/>
            <a:ext cx="9144000" cy="0"/>
          </a:xfrm>
          <a:prstGeom prst="line">
            <a:avLst/>
          </a:prstGeom>
          <a:ln w="2222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64197" y="6447291"/>
            <a:ext cx="166687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userDrawn="1"/>
        </p:nvPicPr>
        <p:blipFill>
          <a:blip r:embed="rId4">
            <a:lum bright="3000"/>
          </a:blip>
          <a:stretch>
            <a:fillRect/>
          </a:stretch>
        </p:blipFill>
        <p:spPr>
          <a:xfrm>
            <a:off x="1873072" y="2118212"/>
            <a:ext cx="5321656" cy="3510576"/>
          </a:xfrm>
          <a:prstGeom prst="rect">
            <a:avLst/>
          </a:prstGeom>
        </p:spPr>
      </p:pic>
      <p:sp>
        <p:nvSpPr>
          <p:cNvPr id="17" name="Slide Number Placeholder 5"/>
          <p:cNvSpPr txBox="1">
            <a:spLocks/>
          </p:cNvSpPr>
          <p:nvPr userDrawn="1"/>
        </p:nvSpPr>
        <p:spPr>
          <a:xfrm>
            <a:off x="8382001" y="6607628"/>
            <a:ext cx="762000" cy="198808"/>
          </a:xfrm>
          <a:prstGeom prst="rect">
            <a:avLst/>
          </a:prstGeom>
        </p:spPr>
        <p:txBody>
          <a:bodyPr/>
          <a:lstStyle>
            <a:defPPr>
              <a:defRPr lang="en-US"/>
            </a:defPPr>
            <a:lvl1pPr algn="l" rtl="0" eaLnBrk="0" fontAlgn="base" hangingPunct="0">
              <a:spcBef>
                <a:spcPct val="0"/>
              </a:spcBef>
              <a:spcAft>
                <a:spcPct val="0"/>
              </a:spcAft>
              <a:defRPr sz="1400" b="1" kern="1200">
                <a:solidFill>
                  <a:schemeClr val="bg1"/>
                </a:solidFill>
                <a:latin typeface="Calibri"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lgn="r">
              <a:defRPr/>
            </a:pPr>
            <a:fld id="{0FF7DBA9-935E-47CE-962B-4680C9109015}" type="slidenum">
              <a:rPr lang="en-US" altLang="en-US" smtClean="0"/>
              <a:pPr algn="r">
                <a:defRPr/>
              </a:pPr>
              <a:t>‹#›</a:t>
            </a:fld>
            <a:endParaRPr lang="en-US" altLang="en-US" dirty="0"/>
          </a:p>
        </p:txBody>
      </p:sp>
      <p:sp>
        <p:nvSpPr>
          <p:cNvPr id="11" name="Title 1"/>
          <p:cNvSpPr>
            <a:spLocks noGrp="1"/>
          </p:cNvSpPr>
          <p:nvPr>
            <p:ph type="title"/>
          </p:nvPr>
        </p:nvSpPr>
        <p:spPr>
          <a:xfrm>
            <a:off x="180654" y="202990"/>
            <a:ext cx="7042080" cy="554587"/>
          </a:xfrm>
        </p:spPr>
        <p:txBody>
          <a:bodyPr/>
          <a:lstStyle>
            <a:lvl1pPr algn="l">
              <a:defRPr sz="3200" b="1"/>
            </a:lvl1pPr>
          </a:lstStyle>
          <a:p>
            <a:r>
              <a:rPr lang="en-US" dirty="0"/>
              <a:t>Click to edit Master title style</a:t>
            </a:r>
            <a:endParaRPr lang="en-IN" dirty="0"/>
          </a:p>
        </p:txBody>
      </p:sp>
      <p:sp>
        <p:nvSpPr>
          <p:cNvPr id="12" name="Content Placeholder 3"/>
          <p:cNvSpPr>
            <a:spLocks noGrp="1"/>
          </p:cNvSpPr>
          <p:nvPr>
            <p:ph sz="half" idx="2"/>
          </p:nvPr>
        </p:nvSpPr>
        <p:spPr>
          <a:xfrm>
            <a:off x="180653" y="1173984"/>
            <a:ext cx="8768137" cy="5223272"/>
          </a:xfrm>
        </p:spPr>
        <p:txBody>
          <a:bodyPr/>
          <a:lstStyle>
            <a:lvl1pPr>
              <a:defRPr sz="24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18656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Slid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lum bright="3000"/>
          </a:blip>
          <a:stretch>
            <a:fillRect/>
          </a:stretch>
        </p:blipFill>
        <p:spPr>
          <a:xfrm>
            <a:off x="1873072" y="2118212"/>
            <a:ext cx="5321656" cy="3510576"/>
          </a:xfrm>
          <a:prstGeom prst="rect">
            <a:avLst/>
          </a:prstGeom>
        </p:spPr>
      </p:pic>
      <p:sp>
        <p:nvSpPr>
          <p:cNvPr id="2" name="Title 1"/>
          <p:cNvSpPr>
            <a:spLocks noGrp="1"/>
          </p:cNvSpPr>
          <p:nvPr>
            <p:ph type="title"/>
          </p:nvPr>
        </p:nvSpPr>
        <p:spPr>
          <a:xfrm>
            <a:off x="180654" y="202990"/>
            <a:ext cx="7042080" cy="554587"/>
          </a:xfrm>
        </p:spPr>
        <p:txBody>
          <a:bodyPr/>
          <a:lstStyle>
            <a:lvl1pPr algn="l">
              <a:defRPr sz="3200" b="1"/>
            </a:lvl1pPr>
          </a:lstStyle>
          <a:p>
            <a:r>
              <a:rPr lang="en-US" dirty="0"/>
              <a:t>Click to edit Master title style</a:t>
            </a:r>
            <a:endParaRPr lang="en-IN" dirty="0"/>
          </a:p>
        </p:txBody>
      </p:sp>
      <p:sp>
        <p:nvSpPr>
          <p:cNvPr id="3" name="Text Placeholder 2"/>
          <p:cNvSpPr>
            <a:spLocks noGrp="1"/>
          </p:cNvSpPr>
          <p:nvPr>
            <p:ph type="body" idx="1"/>
          </p:nvPr>
        </p:nvSpPr>
        <p:spPr>
          <a:xfrm>
            <a:off x="180654" y="1132413"/>
            <a:ext cx="4288604" cy="48063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80654" y="1613043"/>
            <a:ext cx="4288604" cy="478421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Text Placeholder 4"/>
          <p:cNvSpPr>
            <a:spLocks noGrp="1"/>
          </p:cNvSpPr>
          <p:nvPr>
            <p:ph type="body" sz="quarter" idx="3"/>
          </p:nvPr>
        </p:nvSpPr>
        <p:spPr>
          <a:xfrm>
            <a:off x="4645025" y="1125166"/>
            <a:ext cx="4242121" cy="48787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1613043"/>
            <a:ext cx="4242121" cy="478421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10" name="Picture 9"/>
          <p:cNvPicPr>
            <a:picLocks noChangeAspect="1"/>
          </p:cNvPicPr>
          <p:nvPr userDrawn="1"/>
        </p:nvPicPr>
        <p:blipFill>
          <a:blip r:embed="rId3"/>
          <a:stretch>
            <a:fillRect/>
          </a:stretch>
        </p:blipFill>
        <p:spPr>
          <a:xfrm>
            <a:off x="8164285" y="-1480"/>
            <a:ext cx="979715" cy="961360"/>
          </a:xfrm>
          <a:prstGeom prst="rect">
            <a:avLst/>
          </a:prstGeom>
        </p:spPr>
      </p:pic>
      <p:cxnSp>
        <p:nvCxnSpPr>
          <p:cNvPr id="11" name="Straight Connector 10"/>
          <p:cNvCxnSpPr/>
          <p:nvPr userDrawn="1"/>
        </p:nvCxnSpPr>
        <p:spPr>
          <a:xfrm>
            <a:off x="0" y="990600"/>
            <a:ext cx="9144000" cy="0"/>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0" y="6756400"/>
            <a:ext cx="9144000" cy="0"/>
          </a:xfrm>
          <a:prstGeom prst="line">
            <a:avLst/>
          </a:prstGeom>
          <a:ln w="2222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464197" y="6447291"/>
            <a:ext cx="166687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Slide Number Placeholder 5"/>
          <p:cNvSpPr txBox="1">
            <a:spLocks/>
          </p:cNvSpPr>
          <p:nvPr userDrawn="1"/>
        </p:nvSpPr>
        <p:spPr>
          <a:xfrm>
            <a:off x="8382001" y="6607628"/>
            <a:ext cx="762000" cy="198808"/>
          </a:xfrm>
          <a:prstGeom prst="rect">
            <a:avLst/>
          </a:prstGeom>
        </p:spPr>
        <p:txBody>
          <a:bodyPr/>
          <a:lstStyle>
            <a:defPPr>
              <a:defRPr lang="en-US"/>
            </a:defPPr>
            <a:lvl1pPr algn="l" rtl="0" eaLnBrk="0" fontAlgn="base" hangingPunct="0">
              <a:spcBef>
                <a:spcPct val="0"/>
              </a:spcBef>
              <a:spcAft>
                <a:spcPct val="0"/>
              </a:spcAft>
              <a:defRPr sz="1400" b="1" kern="1200">
                <a:solidFill>
                  <a:schemeClr val="bg1"/>
                </a:solidFill>
                <a:latin typeface="Calibri"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lgn="r">
              <a:defRPr/>
            </a:pPr>
            <a:fld id="{0FF7DBA9-935E-47CE-962B-4680C9109015}" type="slidenum">
              <a:rPr lang="en-US" altLang="en-US" smtClean="0"/>
              <a:pPr algn="r">
                <a:defRPr/>
              </a:pPr>
              <a:t>‹#›</a:t>
            </a:fld>
            <a:endParaRPr lang="en-US" altLang="en-US" dirty="0"/>
          </a:p>
        </p:txBody>
      </p:sp>
    </p:spTree>
    <p:extLst>
      <p:ext uri="{BB962C8B-B14F-4D97-AF65-F5344CB8AC3E}">
        <p14:creationId xmlns:p14="http://schemas.microsoft.com/office/powerpoint/2010/main" val="2618922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lum bright="3000"/>
          </a:blip>
          <a:stretch>
            <a:fillRect/>
          </a:stretch>
        </p:blipFill>
        <p:spPr>
          <a:xfrm>
            <a:off x="1873072" y="2118212"/>
            <a:ext cx="5321656" cy="3510576"/>
          </a:xfrm>
          <a:prstGeom prst="rect">
            <a:avLst/>
          </a:prstGeom>
        </p:spPr>
      </p:pic>
      <p:pic>
        <p:nvPicPr>
          <p:cNvPr id="6" name="Picture 5"/>
          <p:cNvPicPr>
            <a:picLocks noChangeAspect="1"/>
          </p:cNvPicPr>
          <p:nvPr userDrawn="1"/>
        </p:nvPicPr>
        <p:blipFill>
          <a:blip r:embed="rId3"/>
          <a:stretch>
            <a:fillRect/>
          </a:stretch>
        </p:blipFill>
        <p:spPr>
          <a:xfrm>
            <a:off x="8164285" y="-1480"/>
            <a:ext cx="979715" cy="961360"/>
          </a:xfrm>
          <a:prstGeom prst="rect">
            <a:avLst/>
          </a:prstGeom>
        </p:spPr>
      </p:pic>
      <p:cxnSp>
        <p:nvCxnSpPr>
          <p:cNvPr id="7" name="Straight Connector 6"/>
          <p:cNvCxnSpPr/>
          <p:nvPr userDrawn="1"/>
        </p:nvCxnSpPr>
        <p:spPr>
          <a:xfrm>
            <a:off x="0" y="990600"/>
            <a:ext cx="9144000" cy="0"/>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0" y="6756400"/>
            <a:ext cx="9144000" cy="0"/>
          </a:xfrm>
          <a:prstGeom prst="line">
            <a:avLst/>
          </a:prstGeom>
          <a:ln w="2222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464197" y="6447291"/>
            <a:ext cx="166687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lide Number Placeholder 5"/>
          <p:cNvSpPr txBox="1">
            <a:spLocks/>
          </p:cNvSpPr>
          <p:nvPr userDrawn="1"/>
        </p:nvSpPr>
        <p:spPr>
          <a:xfrm>
            <a:off x="8382001" y="6607628"/>
            <a:ext cx="762000" cy="198808"/>
          </a:xfrm>
          <a:prstGeom prst="rect">
            <a:avLst/>
          </a:prstGeom>
        </p:spPr>
        <p:txBody>
          <a:bodyPr/>
          <a:lstStyle>
            <a:defPPr>
              <a:defRPr lang="en-US"/>
            </a:defPPr>
            <a:lvl1pPr algn="l" rtl="0" eaLnBrk="0" fontAlgn="base" hangingPunct="0">
              <a:spcBef>
                <a:spcPct val="0"/>
              </a:spcBef>
              <a:spcAft>
                <a:spcPct val="0"/>
              </a:spcAft>
              <a:defRPr sz="1400" b="1" kern="1200">
                <a:solidFill>
                  <a:schemeClr val="bg1"/>
                </a:solidFill>
                <a:latin typeface="Calibri"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lgn="r">
              <a:defRPr/>
            </a:pPr>
            <a:fld id="{0FF7DBA9-935E-47CE-962B-4680C9109015}" type="slidenum">
              <a:rPr lang="en-US" altLang="en-US" smtClean="0"/>
              <a:pPr algn="r">
                <a:defRPr/>
              </a:pPr>
              <a:t>‹#›</a:t>
            </a:fld>
            <a:endParaRPr lang="en-US" altLang="en-US" dirty="0"/>
          </a:p>
        </p:txBody>
      </p:sp>
    </p:spTree>
    <p:extLst>
      <p:ext uri="{BB962C8B-B14F-4D97-AF65-F5344CB8AC3E}">
        <p14:creationId xmlns:p14="http://schemas.microsoft.com/office/powerpoint/2010/main" val="77751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sp>
        <p:nvSpPr>
          <p:cNvPr id="17" name="Slide Number Placeholder 5"/>
          <p:cNvSpPr txBox="1">
            <a:spLocks/>
          </p:cNvSpPr>
          <p:nvPr userDrawn="1"/>
        </p:nvSpPr>
        <p:spPr>
          <a:xfrm>
            <a:off x="8382001" y="6607628"/>
            <a:ext cx="762000" cy="198808"/>
          </a:xfrm>
          <a:prstGeom prst="rect">
            <a:avLst/>
          </a:prstGeom>
        </p:spPr>
        <p:txBody>
          <a:bodyPr/>
          <a:lstStyle>
            <a:defPPr>
              <a:defRPr lang="en-US"/>
            </a:defPPr>
            <a:lvl1pPr algn="l" rtl="0" eaLnBrk="0" fontAlgn="base" hangingPunct="0">
              <a:spcBef>
                <a:spcPct val="0"/>
              </a:spcBef>
              <a:spcAft>
                <a:spcPct val="0"/>
              </a:spcAft>
              <a:defRPr sz="1400" b="1" kern="1200">
                <a:solidFill>
                  <a:schemeClr val="bg1"/>
                </a:solidFill>
                <a:latin typeface="Calibri"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lgn="r">
              <a:defRPr/>
            </a:pPr>
            <a:fld id="{0FF7DBA9-935E-47CE-962B-4680C9109015}" type="slidenum">
              <a:rPr lang="en-US" altLang="en-US" smtClean="0"/>
              <a:pPr algn="r">
                <a:defRPr/>
              </a:pPr>
              <a:t>‹#›</a:t>
            </a:fld>
            <a:endParaRPr lang="en-US" altLang="en-US" dirty="0"/>
          </a:p>
        </p:txBody>
      </p:sp>
      <p:sp>
        <p:nvSpPr>
          <p:cNvPr id="11" name="Title 1"/>
          <p:cNvSpPr>
            <a:spLocks noGrp="1"/>
          </p:cNvSpPr>
          <p:nvPr>
            <p:ph type="title" hasCustomPrompt="1"/>
          </p:nvPr>
        </p:nvSpPr>
        <p:spPr>
          <a:xfrm>
            <a:off x="3363913" y="2971801"/>
            <a:ext cx="2452687" cy="711200"/>
          </a:xfrm>
        </p:spPr>
        <p:txBody>
          <a:bodyPr anchor="t"/>
          <a:lstStyle>
            <a:lvl1pPr algn="ctr">
              <a:defRPr sz="3600" b="1" cap="none"/>
            </a:lvl1pPr>
          </a:lstStyle>
          <a:p>
            <a:r>
              <a:rPr lang="en-US" dirty="0"/>
              <a:t>Thanks…</a:t>
            </a:r>
            <a:endParaRPr lang="en-IN" dirty="0"/>
          </a:p>
        </p:txBody>
      </p:sp>
      <p:cxnSp>
        <p:nvCxnSpPr>
          <p:cNvPr id="12" name="Straight Connector 11"/>
          <p:cNvCxnSpPr/>
          <p:nvPr userDrawn="1"/>
        </p:nvCxnSpPr>
        <p:spPr>
          <a:xfrm>
            <a:off x="3595524" y="3619535"/>
            <a:ext cx="2009553" cy="0"/>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90766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IN" altLang="en-US"/>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IN" alt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0" hangingPunct="0">
              <a:defRPr sz="1200">
                <a:solidFill>
                  <a:schemeClr val="tx1">
                    <a:tint val="75000"/>
                  </a:schemeClr>
                </a:solidFill>
                <a:cs typeface="+mn-cs"/>
              </a:defRPr>
            </a:lvl1pPr>
          </a:lstStyle>
          <a:p>
            <a:pPr>
              <a:defRPr/>
            </a:pPr>
            <a:fld id="{247F8E96-40AA-459E-91AA-55A5F97CAAA0}" type="datetime1">
              <a:rPr lang="en-US" smtClean="0">
                <a:solidFill>
                  <a:prstClr val="black">
                    <a:tint val="75000"/>
                  </a:prstClr>
                </a:solidFill>
              </a:rPr>
              <a:t>11/8/2019</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0" hangingPunct="0">
              <a:defRPr sz="1200">
                <a:solidFill>
                  <a:schemeClr val="tx1">
                    <a:tint val="75000"/>
                  </a:schemeClr>
                </a:solidFill>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0" hangingPunct="0">
              <a:defRPr sz="1200">
                <a:solidFill>
                  <a:schemeClr val="tx1">
                    <a:tint val="75000"/>
                  </a:schemeClr>
                </a:solidFill>
                <a:cs typeface="+mn-cs"/>
              </a:defRPr>
            </a:lvl1pPr>
          </a:lstStyle>
          <a:p>
            <a:pPr>
              <a:defRPr/>
            </a:pPr>
            <a:fld id="{D4CB9294-F9FF-4346-BE48-1C04129C722B}"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198616290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701" r:id="rId3"/>
    <p:sldLayoutId id="2147483703" r:id="rId4"/>
    <p:sldLayoutId id="2147483708" r:id="rId5"/>
  </p:sldLayoutIdLst>
  <p:hf hdr="0" ftr="0" dt="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idx="4294967295"/>
          </p:nvPr>
        </p:nvSpPr>
        <p:spPr>
          <a:xfrm>
            <a:off x="1884166" y="1065320"/>
            <a:ext cx="5617874" cy="545767"/>
          </a:xfrm>
        </p:spPr>
        <p:txBody>
          <a:bodyPr/>
          <a:lstStyle>
            <a:lvl1pPr algn="ctr">
              <a:defRPr sz="2800" b="1">
                <a:latin typeface="+mn-lt"/>
              </a:defRPr>
            </a:lvl1pPr>
          </a:lstStyle>
          <a:p>
            <a:r>
              <a:rPr lang="en-IN" sz="2000" dirty="0">
                <a:latin typeface="Bookman Old Style" panose="02050604050505020204" pitchFamily="18" charset="0"/>
              </a:rPr>
              <a:t>Inter IIT Tech Meet 8.0</a:t>
            </a:r>
          </a:p>
        </p:txBody>
      </p:sp>
      <p:sp>
        <p:nvSpPr>
          <p:cNvPr id="9" name="Text Placeholder 2"/>
          <p:cNvSpPr>
            <a:spLocks noGrp="1"/>
          </p:cNvSpPr>
          <p:nvPr>
            <p:ph type="body" idx="4294967295"/>
          </p:nvPr>
        </p:nvSpPr>
        <p:spPr>
          <a:xfrm>
            <a:off x="936355" y="2154206"/>
            <a:ext cx="7247166" cy="423370"/>
          </a:xfrm>
        </p:spPr>
        <p:txBody>
          <a:bodyPr anchor="b"/>
          <a:lstStyle>
            <a:lvl1pPr marL="0" indent="0" algn="ctr">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z="2400" dirty="0">
                <a:solidFill>
                  <a:srgbClr val="C00000"/>
                </a:solidFill>
                <a:latin typeface="Bookman Old Style" panose="02050604050505020204" pitchFamily="18" charset="0"/>
              </a:rPr>
              <a:t>Models and Robotics Section (</a:t>
            </a:r>
            <a:r>
              <a:rPr lang="en-US" sz="2400" dirty="0" err="1">
                <a:solidFill>
                  <a:srgbClr val="C00000"/>
                </a:solidFill>
                <a:latin typeface="Bookman Old Style" panose="02050604050505020204" pitchFamily="18" charset="0"/>
              </a:rPr>
              <a:t>MaRS</a:t>
            </a:r>
            <a:r>
              <a:rPr lang="en-US" sz="2400" dirty="0">
                <a:solidFill>
                  <a:srgbClr val="C00000"/>
                </a:solidFill>
                <a:latin typeface="Bookman Old Style" panose="02050604050505020204" pitchFamily="18" charset="0"/>
              </a:rPr>
              <a:t>) IIT-R</a:t>
            </a:r>
          </a:p>
        </p:txBody>
      </p:sp>
      <p:sp>
        <p:nvSpPr>
          <p:cNvPr id="14" name="Text Placeholder 2"/>
          <p:cNvSpPr>
            <a:spLocks noGrp="1"/>
          </p:cNvSpPr>
          <p:nvPr>
            <p:ph type="body" idx="4294967295"/>
          </p:nvPr>
        </p:nvSpPr>
        <p:spPr>
          <a:xfrm>
            <a:off x="948417" y="2634916"/>
            <a:ext cx="7247166" cy="235827"/>
          </a:xfrm>
        </p:spPr>
        <p:txBody>
          <a:bodyPr anchor="b"/>
          <a:lstStyle>
            <a:lvl1pPr marL="0" indent="0" algn="ctr">
              <a:buNone/>
              <a:defRPr sz="18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presents</a:t>
            </a:r>
          </a:p>
        </p:txBody>
      </p:sp>
      <p:pic>
        <p:nvPicPr>
          <p:cNvPr id="3" name="Picture 2">
            <a:extLst>
              <a:ext uri="{FF2B5EF4-FFF2-40B4-BE49-F238E27FC236}">
                <a16:creationId xmlns:a16="http://schemas.microsoft.com/office/drawing/2014/main" id="{5BB48A39-C38E-446E-AA96-337DAFCB6679}"/>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8094736" y="754072"/>
            <a:ext cx="1011600" cy="1011084"/>
          </a:xfrm>
          <a:prstGeom prst="rect">
            <a:avLst/>
          </a:prstGeom>
        </p:spPr>
      </p:pic>
      <p:pic>
        <p:nvPicPr>
          <p:cNvPr id="5" name="Picture 4">
            <a:extLst>
              <a:ext uri="{FF2B5EF4-FFF2-40B4-BE49-F238E27FC236}">
                <a16:creationId xmlns:a16="http://schemas.microsoft.com/office/drawing/2014/main" id="{B750C0E7-8F62-4CC4-8F91-42CBC5D02B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664" y="772737"/>
            <a:ext cx="1011600" cy="1011600"/>
          </a:xfrm>
          <a:prstGeom prst="rect">
            <a:avLst/>
          </a:prstGeom>
        </p:spPr>
      </p:pic>
      <p:sp>
        <p:nvSpPr>
          <p:cNvPr id="6" name="TextBox 5">
            <a:extLst>
              <a:ext uri="{FF2B5EF4-FFF2-40B4-BE49-F238E27FC236}">
                <a16:creationId xmlns:a16="http://schemas.microsoft.com/office/drawing/2014/main" id="{C137563B-754A-4792-BE51-1B565291E73D}"/>
              </a:ext>
            </a:extLst>
          </p:cNvPr>
          <p:cNvSpPr txBox="1"/>
          <p:nvPr/>
        </p:nvSpPr>
        <p:spPr>
          <a:xfrm>
            <a:off x="408372" y="3429000"/>
            <a:ext cx="8327255" cy="830997"/>
          </a:xfrm>
          <a:prstGeom prst="rect">
            <a:avLst/>
          </a:prstGeom>
          <a:noFill/>
        </p:spPr>
        <p:txBody>
          <a:bodyPr wrap="square" rtlCol="0">
            <a:spAutoFit/>
          </a:bodyPr>
          <a:lstStyle/>
          <a:p>
            <a:pPr algn="ctr"/>
            <a:r>
              <a:rPr lang="en-IN" sz="4400" b="1" dirty="0">
                <a:solidFill>
                  <a:schemeClr val="tx1">
                    <a:lumMod val="95000"/>
                    <a:lumOff val="5000"/>
                  </a:schemeClr>
                </a:solidFill>
                <a:latin typeface="Algerian" panose="04020705040A02060702" pitchFamily="82" charset="0"/>
              </a:rPr>
              <a:t>TERRACE </a:t>
            </a:r>
            <a:r>
              <a:rPr lang="en-IN" sz="4800" b="1" dirty="0">
                <a:solidFill>
                  <a:schemeClr val="tx1">
                    <a:lumMod val="95000"/>
                    <a:lumOff val="5000"/>
                  </a:schemeClr>
                </a:solidFill>
                <a:latin typeface="Algerian" panose="04020705040A02060702" pitchFamily="82" charset="0"/>
              </a:rPr>
              <a:t>FARMING</a:t>
            </a:r>
            <a:r>
              <a:rPr lang="en-IN" sz="4400" b="1" dirty="0">
                <a:solidFill>
                  <a:schemeClr val="tx1">
                    <a:lumMod val="95000"/>
                    <a:lumOff val="5000"/>
                  </a:schemeClr>
                </a:solidFill>
                <a:latin typeface="Algerian" panose="04020705040A02060702" pitchFamily="82" charset="0"/>
              </a:rPr>
              <a:t> BOT</a:t>
            </a:r>
          </a:p>
        </p:txBody>
      </p:sp>
    </p:spTree>
    <p:extLst>
      <p:ext uri="{BB962C8B-B14F-4D97-AF65-F5344CB8AC3E}">
        <p14:creationId xmlns:p14="http://schemas.microsoft.com/office/powerpoint/2010/main" val="2026772072"/>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A0FB95-A3A2-4179-8EC3-B4CFD6BB526B}"/>
              </a:ext>
            </a:extLst>
          </p:cNvPr>
          <p:cNvSpPr>
            <a:spLocks noGrp="1"/>
          </p:cNvSpPr>
          <p:nvPr>
            <p:ph sz="half" idx="2"/>
          </p:nvPr>
        </p:nvSpPr>
        <p:spPr>
          <a:xfrm>
            <a:off x="187931" y="1076329"/>
            <a:ext cx="8450042" cy="1178599"/>
          </a:xfrm>
        </p:spPr>
        <p:txBody>
          <a:bodyPr/>
          <a:lstStyle/>
          <a:p>
            <a:pPr algn="just"/>
            <a:r>
              <a:rPr lang="en-IN" dirty="0"/>
              <a:t>In our proposed design, we have used the </a:t>
            </a:r>
            <a:r>
              <a:rPr lang="en-IN" b="1" dirty="0"/>
              <a:t>Happy </a:t>
            </a:r>
            <a:r>
              <a:rPr lang="en-IN" b="1" dirty="0" err="1"/>
              <a:t>Seeder</a:t>
            </a:r>
            <a:r>
              <a:rPr lang="en-IN" b="1" dirty="0"/>
              <a:t> </a:t>
            </a:r>
            <a:r>
              <a:rPr lang="en-IN" dirty="0"/>
              <a:t>and cultivators along with outlet pipes at their back so they easily drop off seeds in the tillage so formed. </a:t>
            </a:r>
          </a:p>
          <a:p>
            <a:pPr algn="just"/>
            <a:endParaRPr lang="en-IN" dirty="0"/>
          </a:p>
        </p:txBody>
      </p:sp>
      <p:pic>
        <p:nvPicPr>
          <p:cNvPr id="4" name="Picture 3">
            <a:extLst>
              <a:ext uri="{FF2B5EF4-FFF2-40B4-BE49-F238E27FC236}">
                <a16:creationId xmlns:a16="http://schemas.microsoft.com/office/drawing/2014/main" id="{871731C3-B5F8-4F62-8128-0DB7D1ABA6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4447" y="2254928"/>
            <a:ext cx="4206515" cy="3868923"/>
          </a:xfrm>
          <a:prstGeom prst="rect">
            <a:avLst/>
          </a:prstGeom>
        </p:spPr>
      </p:pic>
      <p:sp>
        <p:nvSpPr>
          <p:cNvPr id="5" name="TextBox 4">
            <a:extLst>
              <a:ext uri="{FF2B5EF4-FFF2-40B4-BE49-F238E27FC236}">
                <a16:creationId xmlns:a16="http://schemas.microsoft.com/office/drawing/2014/main" id="{FD120C45-3BCF-4258-9698-D1CA05F4314F}"/>
              </a:ext>
            </a:extLst>
          </p:cNvPr>
          <p:cNvSpPr txBox="1"/>
          <p:nvPr/>
        </p:nvSpPr>
        <p:spPr>
          <a:xfrm>
            <a:off x="187931" y="2254928"/>
            <a:ext cx="4206516" cy="2585323"/>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Arial" panose="020B0604020202020204" pitchFamily="34" charset="0"/>
                <a:cs typeface="Arial" panose="020B0604020202020204" pitchFamily="34" charset="0"/>
              </a:rPr>
              <a:t>For dropping the seeds, a seed tank is attached on the bot that is run by a Johnson’s DC motor which periodically directs the seeds to the outlet pipes.</a:t>
            </a:r>
          </a:p>
          <a:p>
            <a:pPr marL="285750" indent="-285750">
              <a:buFont typeface="Arial" panose="020B0604020202020204" pitchFamily="34" charset="0"/>
              <a:buChar char="•"/>
            </a:pPr>
            <a:endParaRPr lang="en-IN" dirty="0"/>
          </a:p>
        </p:txBody>
      </p:sp>
      <p:sp>
        <p:nvSpPr>
          <p:cNvPr id="6" name="TextBox 5">
            <a:extLst>
              <a:ext uri="{FF2B5EF4-FFF2-40B4-BE49-F238E27FC236}">
                <a16:creationId xmlns:a16="http://schemas.microsoft.com/office/drawing/2014/main" id="{EDCCA009-F62F-4CEE-A1D1-1CD673E52DE8}"/>
              </a:ext>
            </a:extLst>
          </p:cNvPr>
          <p:cNvSpPr txBox="1"/>
          <p:nvPr/>
        </p:nvSpPr>
        <p:spPr>
          <a:xfrm>
            <a:off x="7492753" y="3089429"/>
            <a:ext cx="967666" cy="276999"/>
          </a:xfrm>
          <a:prstGeom prst="rect">
            <a:avLst/>
          </a:prstGeom>
          <a:noFill/>
        </p:spPr>
        <p:txBody>
          <a:bodyPr wrap="square" rtlCol="0">
            <a:spAutoFit/>
          </a:bodyPr>
          <a:lstStyle/>
          <a:p>
            <a:r>
              <a:rPr lang="en-IN" sz="1200" dirty="0"/>
              <a:t>Seed Tank</a:t>
            </a:r>
          </a:p>
        </p:txBody>
      </p:sp>
      <p:sp>
        <p:nvSpPr>
          <p:cNvPr id="7" name="TextBox 6">
            <a:extLst>
              <a:ext uri="{FF2B5EF4-FFF2-40B4-BE49-F238E27FC236}">
                <a16:creationId xmlns:a16="http://schemas.microsoft.com/office/drawing/2014/main" id="{70D69D63-9CD7-488D-8113-3C085BFF2DCD}"/>
              </a:ext>
            </a:extLst>
          </p:cNvPr>
          <p:cNvSpPr txBox="1"/>
          <p:nvPr/>
        </p:nvSpPr>
        <p:spPr>
          <a:xfrm>
            <a:off x="4394447" y="5015883"/>
            <a:ext cx="1162973" cy="276999"/>
          </a:xfrm>
          <a:prstGeom prst="rect">
            <a:avLst/>
          </a:prstGeom>
          <a:noFill/>
        </p:spPr>
        <p:txBody>
          <a:bodyPr wrap="square" rtlCol="0">
            <a:spAutoFit/>
          </a:bodyPr>
          <a:lstStyle/>
          <a:p>
            <a:r>
              <a:rPr lang="en-IN" sz="1200" dirty="0"/>
              <a:t>Cutting Blades</a:t>
            </a:r>
          </a:p>
        </p:txBody>
      </p:sp>
      <p:sp>
        <p:nvSpPr>
          <p:cNvPr id="8" name="TextBox 7">
            <a:extLst>
              <a:ext uri="{FF2B5EF4-FFF2-40B4-BE49-F238E27FC236}">
                <a16:creationId xmlns:a16="http://schemas.microsoft.com/office/drawing/2014/main" id="{C880F8D4-06D2-433E-BE73-0DCEBB23A9A5}"/>
              </a:ext>
            </a:extLst>
          </p:cNvPr>
          <p:cNvSpPr txBox="1"/>
          <p:nvPr/>
        </p:nvSpPr>
        <p:spPr>
          <a:xfrm>
            <a:off x="7617041" y="4840251"/>
            <a:ext cx="843378" cy="276999"/>
          </a:xfrm>
          <a:prstGeom prst="rect">
            <a:avLst/>
          </a:prstGeom>
          <a:noFill/>
        </p:spPr>
        <p:txBody>
          <a:bodyPr wrap="square" rtlCol="0">
            <a:spAutoFit/>
          </a:bodyPr>
          <a:lstStyle/>
          <a:p>
            <a:r>
              <a:rPr lang="en-IN" sz="1200" dirty="0"/>
              <a:t>DC Motor</a:t>
            </a:r>
          </a:p>
        </p:txBody>
      </p:sp>
      <p:sp>
        <p:nvSpPr>
          <p:cNvPr id="9" name="TextBox 8">
            <a:extLst>
              <a:ext uri="{FF2B5EF4-FFF2-40B4-BE49-F238E27FC236}">
                <a16:creationId xmlns:a16="http://schemas.microsoft.com/office/drawing/2014/main" id="{804EF8DD-6380-47E3-AF73-0D67BB6310ED}"/>
              </a:ext>
            </a:extLst>
          </p:cNvPr>
          <p:cNvSpPr txBox="1"/>
          <p:nvPr/>
        </p:nvSpPr>
        <p:spPr>
          <a:xfrm>
            <a:off x="6720396" y="5482051"/>
            <a:ext cx="967666" cy="276999"/>
          </a:xfrm>
          <a:prstGeom prst="rect">
            <a:avLst/>
          </a:prstGeom>
          <a:noFill/>
        </p:spPr>
        <p:txBody>
          <a:bodyPr wrap="square" rtlCol="0">
            <a:spAutoFit/>
          </a:bodyPr>
          <a:lstStyle/>
          <a:p>
            <a:r>
              <a:rPr lang="en-IN" sz="1200" dirty="0"/>
              <a:t>Cultivators</a:t>
            </a:r>
          </a:p>
        </p:txBody>
      </p:sp>
      <p:pic>
        <p:nvPicPr>
          <p:cNvPr id="11" name="Picture 10">
            <a:extLst>
              <a:ext uri="{FF2B5EF4-FFF2-40B4-BE49-F238E27FC236}">
                <a16:creationId xmlns:a16="http://schemas.microsoft.com/office/drawing/2014/main" id="{46473834-2C8B-4EB7-AC67-47E6331838F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58" t="919" r="4358" b="6251"/>
          <a:stretch/>
        </p:blipFill>
        <p:spPr>
          <a:xfrm>
            <a:off x="523785" y="4626686"/>
            <a:ext cx="3266982" cy="1710729"/>
          </a:xfrm>
          <a:prstGeom prst="rect">
            <a:avLst/>
          </a:prstGeom>
        </p:spPr>
      </p:pic>
      <p:sp>
        <p:nvSpPr>
          <p:cNvPr id="12" name="TextBox 11">
            <a:extLst>
              <a:ext uri="{FF2B5EF4-FFF2-40B4-BE49-F238E27FC236}">
                <a16:creationId xmlns:a16="http://schemas.microsoft.com/office/drawing/2014/main" id="{12CBB38F-3E66-410D-A5CF-BA4B86FAFF32}"/>
              </a:ext>
            </a:extLst>
          </p:cNvPr>
          <p:cNvSpPr txBox="1"/>
          <p:nvPr/>
        </p:nvSpPr>
        <p:spPr>
          <a:xfrm>
            <a:off x="2628919" y="5292882"/>
            <a:ext cx="975792" cy="276999"/>
          </a:xfrm>
          <a:prstGeom prst="rect">
            <a:avLst/>
          </a:prstGeom>
          <a:noFill/>
        </p:spPr>
        <p:txBody>
          <a:bodyPr wrap="square" rtlCol="0">
            <a:spAutoFit/>
          </a:bodyPr>
          <a:lstStyle/>
          <a:p>
            <a:r>
              <a:rPr lang="en-IN" sz="1200" dirty="0"/>
              <a:t>Outlet pipes</a:t>
            </a:r>
          </a:p>
        </p:txBody>
      </p:sp>
      <p:sp>
        <p:nvSpPr>
          <p:cNvPr id="13" name="TextBox 12">
            <a:extLst>
              <a:ext uri="{FF2B5EF4-FFF2-40B4-BE49-F238E27FC236}">
                <a16:creationId xmlns:a16="http://schemas.microsoft.com/office/drawing/2014/main" id="{9A2BADE7-D801-4077-8EE0-803AFEB55648}"/>
              </a:ext>
            </a:extLst>
          </p:cNvPr>
          <p:cNvSpPr txBox="1"/>
          <p:nvPr/>
        </p:nvSpPr>
        <p:spPr>
          <a:xfrm>
            <a:off x="2512381" y="6123851"/>
            <a:ext cx="825623" cy="276999"/>
          </a:xfrm>
          <a:prstGeom prst="rect">
            <a:avLst/>
          </a:prstGeom>
          <a:noFill/>
        </p:spPr>
        <p:txBody>
          <a:bodyPr wrap="square" rtlCol="0">
            <a:spAutoFit/>
          </a:bodyPr>
          <a:lstStyle/>
          <a:p>
            <a:r>
              <a:rPr lang="en-IN" sz="1200" dirty="0"/>
              <a:t>Cultivator</a:t>
            </a:r>
          </a:p>
        </p:txBody>
      </p:sp>
      <p:sp>
        <p:nvSpPr>
          <p:cNvPr id="14" name="TextBox 13">
            <a:extLst>
              <a:ext uri="{FF2B5EF4-FFF2-40B4-BE49-F238E27FC236}">
                <a16:creationId xmlns:a16="http://schemas.microsoft.com/office/drawing/2014/main" id="{B93BBC73-7211-4741-A92E-C62ACFC1E0B0}"/>
              </a:ext>
            </a:extLst>
          </p:cNvPr>
          <p:cNvSpPr txBox="1"/>
          <p:nvPr/>
        </p:nvSpPr>
        <p:spPr>
          <a:xfrm>
            <a:off x="523785" y="5504672"/>
            <a:ext cx="1192234" cy="276999"/>
          </a:xfrm>
          <a:prstGeom prst="rect">
            <a:avLst/>
          </a:prstGeom>
          <a:noFill/>
        </p:spPr>
        <p:txBody>
          <a:bodyPr wrap="square" rtlCol="0">
            <a:spAutoFit/>
          </a:bodyPr>
          <a:lstStyle/>
          <a:p>
            <a:r>
              <a:rPr lang="en-IN" sz="1200" dirty="0"/>
              <a:t>Cutting Blades</a:t>
            </a:r>
          </a:p>
        </p:txBody>
      </p:sp>
    </p:spTree>
    <p:extLst>
      <p:ext uri="{BB962C8B-B14F-4D97-AF65-F5344CB8AC3E}">
        <p14:creationId xmlns:p14="http://schemas.microsoft.com/office/powerpoint/2010/main" val="1180934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A970-BDB6-4465-A3C0-6EE4923E1A2F}"/>
              </a:ext>
            </a:extLst>
          </p:cNvPr>
          <p:cNvSpPr>
            <a:spLocks noGrp="1"/>
          </p:cNvSpPr>
          <p:nvPr>
            <p:ph type="title"/>
          </p:nvPr>
        </p:nvSpPr>
        <p:spPr/>
        <p:txBody>
          <a:bodyPr/>
          <a:lstStyle/>
          <a:p>
            <a:r>
              <a:rPr lang="en-IN" sz="4000" dirty="0">
                <a:solidFill>
                  <a:srgbClr val="0070C0"/>
                </a:solidFill>
              </a:rPr>
              <a:t>Harvesting</a:t>
            </a:r>
          </a:p>
        </p:txBody>
      </p:sp>
      <p:sp>
        <p:nvSpPr>
          <p:cNvPr id="3" name="Content Placeholder 2">
            <a:extLst>
              <a:ext uri="{FF2B5EF4-FFF2-40B4-BE49-F238E27FC236}">
                <a16:creationId xmlns:a16="http://schemas.microsoft.com/office/drawing/2014/main" id="{A85D2B67-6561-4021-B702-22C4D2F84FE7}"/>
              </a:ext>
            </a:extLst>
          </p:cNvPr>
          <p:cNvSpPr>
            <a:spLocks noGrp="1"/>
          </p:cNvSpPr>
          <p:nvPr>
            <p:ph sz="half" idx="2"/>
          </p:nvPr>
        </p:nvSpPr>
        <p:spPr>
          <a:xfrm>
            <a:off x="180653" y="1173984"/>
            <a:ext cx="4279039" cy="4268028"/>
          </a:xfrm>
        </p:spPr>
        <p:txBody>
          <a:bodyPr/>
          <a:lstStyle/>
          <a:p>
            <a:pPr algn="just"/>
            <a:r>
              <a:rPr lang="en-IN" dirty="0"/>
              <a:t>A </a:t>
            </a:r>
            <a:r>
              <a:rPr lang="en-IN" b="1" dirty="0"/>
              <a:t>detachable light-weight </a:t>
            </a:r>
            <a:r>
              <a:rPr lang="en-IN" dirty="0"/>
              <a:t>harvester actuated with a DC motor is used which is having a </a:t>
            </a:r>
            <a:r>
              <a:rPr lang="en-IN" b="1" dirty="0"/>
              <a:t>mini-storage</a:t>
            </a:r>
            <a:r>
              <a:rPr lang="en-IN" dirty="0"/>
              <a:t> tank facility. </a:t>
            </a:r>
          </a:p>
          <a:p>
            <a:pPr algn="just"/>
            <a:r>
              <a:rPr lang="en-IN" dirty="0"/>
              <a:t>Cutting blades have been designed in such a manner so that the farmers can easily harvest the crops from the desired height from the soil. </a:t>
            </a:r>
          </a:p>
          <a:p>
            <a:pPr algn="just"/>
            <a:endParaRPr lang="en-IN" dirty="0"/>
          </a:p>
        </p:txBody>
      </p:sp>
      <p:pic>
        <p:nvPicPr>
          <p:cNvPr id="5" name="Picture 4">
            <a:extLst>
              <a:ext uri="{FF2B5EF4-FFF2-40B4-BE49-F238E27FC236}">
                <a16:creationId xmlns:a16="http://schemas.microsoft.com/office/drawing/2014/main" id="{D193448C-FFC9-4B63-A67E-F54489EA7D74}"/>
              </a:ext>
            </a:extLst>
          </p:cNvPr>
          <p:cNvPicPr>
            <a:picLocks noChangeAspect="1"/>
          </p:cNvPicPr>
          <p:nvPr/>
        </p:nvPicPr>
        <p:blipFill rotWithShape="1">
          <a:blip r:embed="rId2">
            <a:extLst>
              <a:ext uri="{28A0092B-C50C-407E-A947-70E740481C1C}">
                <a14:useLocalDpi xmlns:a14="http://schemas.microsoft.com/office/drawing/2010/main" val="0"/>
              </a:ext>
            </a:extLst>
          </a:blip>
          <a:srcRect l="35245" t="34812" r="24835" b="15016"/>
          <a:stretch/>
        </p:blipFill>
        <p:spPr>
          <a:xfrm>
            <a:off x="4838330" y="3923931"/>
            <a:ext cx="3927277" cy="2370338"/>
          </a:xfrm>
          <a:prstGeom prst="rect">
            <a:avLst/>
          </a:prstGeom>
        </p:spPr>
      </p:pic>
      <p:sp>
        <p:nvSpPr>
          <p:cNvPr id="6" name="TextBox 5">
            <a:extLst>
              <a:ext uri="{FF2B5EF4-FFF2-40B4-BE49-F238E27FC236}">
                <a16:creationId xmlns:a16="http://schemas.microsoft.com/office/drawing/2014/main" id="{BD9B7823-4A2B-4D16-B962-F5719E2FC12A}"/>
              </a:ext>
            </a:extLst>
          </p:cNvPr>
          <p:cNvSpPr txBox="1"/>
          <p:nvPr/>
        </p:nvSpPr>
        <p:spPr>
          <a:xfrm>
            <a:off x="7528262" y="5995957"/>
            <a:ext cx="1349406" cy="369332"/>
          </a:xfrm>
          <a:prstGeom prst="rect">
            <a:avLst/>
          </a:prstGeom>
          <a:noFill/>
        </p:spPr>
        <p:txBody>
          <a:bodyPr wrap="square" rtlCol="0">
            <a:spAutoFit/>
          </a:bodyPr>
          <a:lstStyle/>
          <a:p>
            <a:r>
              <a:rPr lang="en-IN" b="1" dirty="0">
                <a:solidFill>
                  <a:schemeClr val="bg1"/>
                </a:solidFill>
              </a:rPr>
              <a:t>Harvester</a:t>
            </a:r>
          </a:p>
        </p:txBody>
      </p:sp>
      <p:pic>
        <p:nvPicPr>
          <p:cNvPr id="8" name="Picture 7">
            <a:extLst>
              <a:ext uri="{FF2B5EF4-FFF2-40B4-BE49-F238E27FC236}">
                <a16:creationId xmlns:a16="http://schemas.microsoft.com/office/drawing/2014/main" id="{8DFD35D4-71D8-4031-8E57-753CEF45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0288" y="1258448"/>
            <a:ext cx="3735317" cy="2268097"/>
          </a:xfrm>
          <a:prstGeom prst="rect">
            <a:avLst/>
          </a:prstGeom>
        </p:spPr>
      </p:pic>
      <p:sp>
        <p:nvSpPr>
          <p:cNvPr id="9" name="TextBox 8">
            <a:extLst>
              <a:ext uri="{FF2B5EF4-FFF2-40B4-BE49-F238E27FC236}">
                <a16:creationId xmlns:a16="http://schemas.microsoft.com/office/drawing/2014/main" id="{5D805E61-B71B-40FA-BAD5-13F271D5BCB3}"/>
              </a:ext>
            </a:extLst>
          </p:cNvPr>
          <p:cNvSpPr txBox="1"/>
          <p:nvPr/>
        </p:nvSpPr>
        <p:spPr>
          <a:xfrm>
            <a:off x="6267633" y="1463712"/>
            <a:ext cx="1260629" cy="307777"/>
          </a:xfrm>
          <a:prstGeom prst="rect">
            <a:avLst/>
          </a:prstGeom>
          <a:noFill/>
        </p:spPr>
        <p:txBody>
          <a:bodyPr wrap="square" rtlCol="0">
            <a:spAutoFit/>
          </a:bodyPr>
          <a:lstStyle/>
          <a:p>
            <a:r>
              <a:rPr lang="en-IN" sz="1400" dirty="0">
                <a:solidFill>
                  <a:schemeClr val="bg1"/>
                </a:solidFill>
              </a:rPr>
              <a:t>Storage</a:t>
            </a:r>
          </a:p>
        </p:txBody>
      </p:sp>
      <p:sp>
        <p:nvSpPr>
          <p:cNvPr id="10" name="TextBox 9">
            <a:extLst>
              <a:ext uri="{FF2B5EF4-FFF2-40B4-BE49-F238E27FC236}">
                <a16:creationId xmlns:a16="http://schemas.microsoft.com/office/drawing/2014/main" id="{7B8610ED-FD3E-45A5-B739-68A925710CB1}"/>
              </a:ext>
            </a:extLst>
          </p:cNvPr>
          <p:cNvSpPr txBox="1"/>
          <p:nvPr/>
        </p:nvSpPr>
        <p:spPr>
          <a:xfrm>
            <a:off x="7056071" y="3218768"/>
            <a:ext cx="1475369" cy="307777"/>
          </a:xfrm>
          <a:prstGeom prst="rect">
            <a:avLst/>
          </a:prstGeom>
          <a:noFill/>
        </p:spPr>
        <p:txBody>
          <a:bodyPr wrap="square" rtlCol="0">
            <a:spAutoFit/>
          </a:bodyPr>
          <a:lstStyle/>
          <a:p>
            <a:r>
              <a:rPr lang="en-IN" sz="1400" dirty="0">
                <a:solidFill>
                  <a:schemeClr val="bg1"/>
                </a:solidFill>
              </a:rPr>
              <a:t>Cutting Blades</a:t>
            </a:r>
          </a:p>
        </p:txBody>
      </p:sp>
    </p:spTree>
    <p:extLst>
      <p:ext uri="{BB962C8B-B14F-4D97-AF65-F5344CB8AC3E}">
        <p14:creationId xmlns:p14="http://schemas.microsoft.com/office/powerpoint/2010/main" val="1125287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8D7E9-8E1B-4170-A698-8116BCA8BF1E}"/>
              </a:ext>
            </a:extLst>
          </p:cNvPr>
          <p:cNvSpPr>
            <a:spLocks noGrp="1"/>
          </p:cNvSpPr>
          <p:nvPr>
            <p:ph type="title"/>
          </p:nvPr>
        </p:nvSpPr>
        <p:spPr/>
        <p:txBody>
          <a:bodyPr/>
          <a:lstStyle/>
          <a:p>
            <a:r>
              <a:rPr lang="en-US" sz="4000" dirty="0">
                <a:solidFill>
                  <a:srgbClr val="0070C0"/>
                </a:solidFill>
              </a:rPr>
              <a:t>Electronic Aspects</a:t>
            </a:r>
          </a:p>
        </p:txBody>
      </p:sp>
      <p:sp>
        <p:nvSpPr>
          <p:cNvPr id="3" name="Content Placeholder 2">
            <a:extLst>
              <a:ext uri="{FF2B5EF4-FFF2-40B4-BE49-F238E27FC236}">
                <a16:creationId xmlns:a16="http://schemas.microsoft.com/office/drawing/2014/main" id="{D82AA292-E362-45C8-874B-A7A9456E9EE5}"/>
              </a:ext>
            </a:extLst>
          </p:cNvPr>
          <p:cNvSpPr>
            <a:spLocks noGrp="1"/>
          </p:cNvSpPr>
          <p:nvPr>
            <p:ph sz="half" idx="2"/>
          </p:nvPr>
        </p:nvSpPr>
        <p:spPr/>
        <p:txBody>
          <a:bodyPr/>
          <a:lstStyle/>
          <a:p>
            <a:pPr marL="457200" indent="-457200"/>
            <a:r>
              <a:rPr lang="en-US" b="1" dirty="0"/>
              <a:t>Advanced</a:t>
            </a:r>
          </a:p>
          <a:p>
            <a:pPr marL="857250" lvl="1" indent="-457200">
              <a:buFont typeface="+mj-lt"/>
              <a:buAutoNum type="arabicPeriod"/>
            </a:pPr>
            <a:r>
              <a:rPr lang="en-US" b="1" dirty="0"/>
              <a:t>Sensors</a:t>
            </a:r>
            <a:r>
              <a:rPr lang="en-US" dirty="0"/>
              <a:t>: Installed with advanced sensors like moisture, humidity, temperature etc. to get the data inputs.</a:t>
            </a:r>
          </a:p>
          <a:p>
            <a:pPr marL="857250" lvl="1" indent="-457200">
              <a:buFont typeface="+mj-lt"/>
              <a:buAutoNum type="arabicPeriod"/>
            </a:pPr>
            <a:r>
              <a:rPr lang="en-US" b="1" dirty="0"/>
              <a:t>IOT enabled:</a:t>
            </a:r>
            <a:r>
              <a:rPr lang="en-US" dirty="0"/>
              <a:t> Display sensor data on a web page. The bot can be controlled as per user discretion.</a:t>
            </a:r>
          </a:p>
          <a:p>
            <a:pPr marL="857250" lvl="1" indent="-457200">
              <a:buFont typeface="+mj-lt"/>
              <a:buAutoNum type="arabicPeriod"/>
            </a:pPr>
            <a:r>
              <a:rPr lang="en-US" b="1" dirty="0"/>
              <a:t>Weed detection: </a:t>
            </a:r>
            <a:r>
              <a:rPr lang="en-US" dirty="0"/>
              <a:t>The bot is capable of detecting weed and perform the required action to eliminate it.</a:t>
            </a:r>
          </a:p>
          <a:p>
            <a:pPr marL="857250" lvl="1" indent="-457200">
              <a:buFont typeface="+mj-lt"/>
              <a:buAutoNum type="arabicPeriod"/>
            </a:pPr>
            <a:r>
              <a:rPr lang="en-US" b="1" dirty="0"/>
              <a:t>Alert System: </a:t>
            </a:r>
            <a:r>
              <a:rPr lang="en-US" dirty="0"/>
              <a:t>A centralized alert system governs the bot. It can alert the user in case of:-</a:t>
            </a:r>
          </a:p>
          <a:p>
            <a:pPr marL="1257300" lvl="2" indent="-457200"/>
            <a:r>
              <a:rPr lang="en-US" i="1" u="sng" dirty="0"/>
              <a:t>Shortage of seeds</a:t>
            </a:r>
          </a:p>
          <a:p>
            <a:pPr marL="1257300" lvl="2" indent="-457200"/>
            <a:r>
              <a:rPr lang="en-US" i="1" u="sng" dirty="0"/>
              <a:t>Low power</a:t>
            </a:r>
          </a:p>
          <a:p>
            <a:pPr marL="1257300" lvl="2" indent="-457200"/>
            <a:r>
              <a:rPr lang="en-US" i="1" u="sng" dirty="0"/>
              <a:t>Internal damage</a:t>
            </a:r>
          </a:p>
          <a:p>
            <a:pPr marL="857250" lvl="1" indent="-457200">
              <a:buFont typeface="+mj-lt"/>
              <a:buAutoNum type="arabicPeriod"/>
            </a:pPr>
            <a:r>
              <a:rPr lang="en-US" b="1" dirty="0"/>
              <a:t>Solar powered: </a:t>
            </a:r>
            <a:r>
              <a:rPr lang="en-US" dirty="0"/>
              <a:t>The bot can be customized to run on solar powered panels.</a:t>
            </a:r>
            <a:endParaRPr lang="en-US" b="1" dirty="0"/>
          </a:p>
          <a:p>
            <a:endParaRPr lang="en-US" dirty="0"/>
          </a:p>
        </p:txBody>
      </p:sp>
    </p:spTree>
    <p:extLst>
      <p:ext uri="{BB962C8B-B14F-4D97-AF65-F5344CB8AC3E}">
        <p14:creationId xmlns:p14="http://schemas.microsoft.com/office/powerpoint/2010/main" val="1067944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Picture 1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492" y="1205868"/>
            <a:ext cx="8535508" cy="4801223"/>
          </a:xfrm>
          <a:prstGeom prst="rect">
            <a:avLst/>
          </a:prstGeom>
        </p:spPr>
      </p:pic>
      <p:sp>
        <p:nvSpPr>
          <p:cNvPr id="2" name="Title 1">
            <a:extLst>
              <a:ext uri="{FF2B5EF4-FFF2-40B4-BE49-F238E27FC236}">
                <a16:creationId xmlns:a16="http://schemas.microsoft.com/office/drawing/2014/main" id="{AC53602F-9F39-4A2D-B830-87E22A5FC98E}"/>
              </a:ext>
            </a:extLst>
          </p:cNvPr>
          <p:cNvSpPr>
            <a:spLocks noGrp="1"/>
          </p:cNvSpPr>
          <p:nvPr>
            <p:ph type="title" idx="4294967295"/>
          </p:nvPr>
        </p:nvSpPr>
        <p:spPr>
          <a:xfrm>
            <a:off x="0" y="203200"/>
            <a:ext cx="7042150" cy="554038"/>
          </a:xfrm>
        </p:spPr>
        <p:txBody>
          <a:bodyPr/>
          <a:lstStyle/>
          <a:p>
            <a:pPr algn="l"/>
            <a:r>
              <a:rPr lang="en-US" sz="4000" b="1" dirty="0">
                <a:solidFill>
                  <a:srgbClr val="0070C0"/>
                </a:solidFill>
              </a:rPr>
              <a:t>Task flow for bot navigation</a:t>
            </a:r>
          </a:p>
        </p:txBody>
      </p:sp>
    </p:spTree>
    <p:extLst>
      <p:ext uri="{BB962C8B-B14F-4D97-AF65-F5344CB8AC3E}">
        <p14:creationId xmlns:p14="http://schemas.microsoft.com/office/powerpoint/2010/main" val="3886040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solidFill>
                  <a:srgbClr val="0070C0"/>
                </a:solidFill>
              </a:rPr>
              <a:t>Traversing</a:t>
            </a:r>
            <a:endParaRPr lang="en-IN" sz="4000" dirty="0">
              <a:solidFill>
                <a:srgbClr val="0070C0"/>
              </a:solidFill>
            </a:endParaRPr>
          </a:p>
        </p:txBody>
      </p:sp>
      <p:sp>
        <p:nvSpPr>
          <p:cNvPr id="3" name="Content Placeholder 2"/>
          <p:cNvSpPr>
            <a:spLocks noGrp="1"/>
          </p:cNvSpPr>
          <p:nvPr>
            <p:ph sz="half" idx="2"/>
          </p:nvPr>
        </p:nvSpPr>
        <p:spPr>
          <a:xfrm>
            <a:off x="180653" y="1173984"/>
            <a:ext cx="8768137" cy="4410070"/>
          </a:xfrm>
        </p:spPr>
        <p:txBody>
          <a:bodyPr/>
          <a:lstStyle/>
          <a:p>
            <a:r>
              <a:rPr lang="en-US" sz="2000" dirty="0"/>
              <a:t>Traversing occurs with the help of </a:t>
            </a:r>
            <a:r>
              <a:rPr lang="en-US" sz="2000" b="1" dirty="0"/>
              <a:t>ultrasonic sensors</a:t>
            </a:r>
            <a:r>
              <a:rPr lang="en-US" sz="2000" dirty="0"/>
              <a:t>. Which is used to maintain a constant distance from the wall.</a:t>
            </a:r>
          </a:p>
          <a:p>
            <a:pPr marL="0" indent="0">
              <a:buNone/>
            </a:pPr>
            <a:endParaRPr lang="en-IN" sz="2000" dirty="0"/>
          </a:p>
          <a:p>
            <a:r>
              <a:rPr lang="en-US" sz="2000" dirty="0"/>
              <a:t>After starting, the bot will stop successively after a fixed distance and take readings of various sensors and do watering.</a:t>
            </a:r>
          </a:p>
          <a:p>
            <a:pPr marL="0" indent="0">
              <a:buNone/>
            </a:pPr>
            <a:endParaRPr lang="en-IN" sz="2000" dirty="0"/>
          </a:p>
          <a:p>
            <a:r>
              <a:rPr lang="en-US" sz="2000" dirty="0"/>
              <a:t> Ploughing will occur </a:t>
            </a:r>
            <a:r>
              <a:rPr lang="en-US" sz="2000" b="1" dirty="0"/>
              <a:t>automatically</a:t>
            </a:r>
            <a:r>
              <a:rPr lang="en-US" sz="2000" dirty="0"/>
              <a:t> as the bot moves.</a:t>
            </a:r>
          </a:p>
          <a:p>
            <a:pPr marL="0" indent="0">
              <a:buNone/>
            </a:pPr>
            <a:endParaRPr lang="en-IN" sz="2000" dirty="0"/>
          </a:p>
          <a:p>
            <a:r>
              <a:rPr lang="en-US" sz="2000" dirty="0"/>
              <a:t>After detecting end bot will take </a:t>
            </a:r>
            <a:r>
              <a:rPr lang="en-US" sz="2000" b="1" dirty="0"/>
              <a:t>180 degree turn clockwise </a:t>
            </a:r>
            <a:r>
              <a:rPr lang="en-US" sz="2000" dirty="0"/>
              <a:t>and move back to the red or yellow region.</a:t>
            </a:r>
          </a:p>
          <a:p>
            <a:pPr marL="0" indent="0">
              <a:buNone/>
            </a:pPr>
            <a:endParaRPr lang="en-IN" sz="2000" dirty="0"/>
          </a:p>
          <a:p>
            <a:r>
              <a:rPr lang="en-US" sz="2000" dirty="0"/>
              <a:t>After detecting </a:t>
            </a:r>
            <a:r>
              <a:rPr lang="en-US" sz="2000" b="1" dirty="0"/>
              <a:t>red or yellow region</a:t>
            </a:r>
            <a:r>
              <a:rPr lang="en-US" sz="2000" dirty="0"/>
              <a:t>, bot will do the required action.</a:t>
            </a:r>
            <a:endParaRPr lang="en-IN" sz="2000" dirty="0"/>
          </a:p>
        </p:txBody>
      </p:sp>
    </p:spTree>
    <p:extLst>
      <p:ext uri="{BB962C8B-B14F-4D97-AF65-F5344CB8AC3E}">
        <p14:creationId xmlns:p14="http://schemas.microsoft.com/office/powerpoint/2010/main" val="3552584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Picture 9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16491194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sz="4000" dirty="0">
                <a:solidFill>
                  <a:srgbClr val="0070C0"/>
                </a:solidFill>
              </a:rPr>
              <a:t>Sensors used</a:t>
            </a:r>
          </a:p>
        </p:txBody>
      </p:sp>
      <p:sp>
        <p:nvSpPr>
          <p:cNvPr id="4" name="Content Placeholder 3"/>
          <p:cNvSpPr>
            <a:spLocks noGrp="1"/>
          </p:cNvSpPr>
          <p:nvPr>
            <p:ph sz="half" idx="2"/>
          </p:nvPr>
        </p:nvSpPr>
        <p:spPr>
          <a:xfrm>
            <a:off x="180653" y="1173984"/>
            <a:ext cx="8768137" cy="3753123"/>
          </a:xfrm>
        </p:spPr>
        <p:txBody>
          <a:bodyPr/>
          <a:lstStyle/>
          <a:p>
            <a:r>
              <a:rPr lang="en-US" b="1" dirty="0"/>
              <a:t>ULTRASONIC SENSOR</a:t>
            </a:r>
            <a:r>
              <a:rPr lang="en-US" dirty="0"/>
              <a:t>: </a:t>
            </a:r>
            <a:r>
              <a:rPr lang="en-US" b="1" dirty="0"/>
              <a:t>5</a:t>
            </a:r>
            <a:r>
              <a:rPr lang="en-US" dirty="0"/>
              <a:t> such sensors are used. Mainly used to maintain constant distance from wall while traversing.</a:t>
            </a:r>
          </a:p>
          <a:p>
            <a:pPr marL="0" indent="0">
              <a:buNone/>
            </a:pPr>
            <a:endParaRPr lang="en-US" dirty="0"/>
          </a:p>
          <a:p>
            <a:r>
              <a:rPr lang="en-US" b="1" dirty="0"/>
              <a:t>COLOR SENSOR: 2 </a:t>
            </a:r>
            <a:r>
              <a:rPr lang="en-US" dirty="0"/>
              <a:t>such sensors are used to detect the zones i.e. yellow zone and red zone.</a:t>
            </a:r>
          </a:p>
          <a:p>
            <a:pPr marL="0" indent="0">
              <a:buNone/>
            </a:pPr>
            <a:endParaRPr lang="en-US" b="1" dirty="0"/>
          </a:p>
          <a:p>
            <a:r>
              <a:rPr lang="en-US" b="1" dirty="0"/>
              <a:t>SOIL MOISTURE SENSOR</a:t>
            </a:r>
            <a:r>
              <a:rPr lang="en-US" dirty="0"/>
              <a:t>: </a:t>
            </a:r>
            <a:r>
              <a:rPr lang="en-US" b="1" dirty="0"/>
              <a:t>1 </a:t>
            </a:r>
            <a:r>
              <a:rPr lang="en-US" dirty="0"/>
              <a:t>moisture sensor is used to take data inputs from the cultivated land.</a:t>
            </a:r>
            <a:br>
              <a:rPr lang="en-US" dirty="0"/>
            </a:br>
            <a:endParaRPr lang="en-US" sz="1800" dirty="0"/>
          </a:p>
        </p:txBody>
      </p:sp>
    </p:spTree>
    <p:extLst>
      <p:ext uri="{BB962C8B-B14F-4D97-AF65-F5344CB8AC3E}">
        <p14:creationId xmlns:p14="http://schemas.microsoft.com/office/powerpoint/2010/main" val="26969384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solidFill>
                  <a:srgbClr val="0070C0"/>
                </a:solidFill>
              </a:rPr>
              <a:t>Sensors used</a:t>
            </a:r>
            <a:endParaRPr lang="en-IN" sz="4000" dirty="0">
              <a:solidFill>
                <a:srgbClr val="0070C0"/>
              </a:solidFill>
            </a:endParaRPr>
          </a:p>
        </p:txBody>
      </p:sp>
      <p:sp>
        <p:nvSpPr>
          <p:cNvPr id="3" name="Content Placeholder 2"/>
          <p:cNvSpPr>
            <a:spLocks noGrp="1"/>
          </p:cNvSpPr>
          <p:nvPr>
            <p:ph sz="half" idx="2"/>
          </p:nvPr>
        </p:nvSpPr>
        <p:spPr>
          <a:xfrm>
            <a:off x="180653" y="1173984"/>
            <a:ext cx="8768137" cy="4037208"/>
          </a:xfrm>
        </p:spPr>
        <p:txBody>
          <a:bodyPr/>
          <a:lstStyle/>
          <a:p>
            <a:r>
              <a:rPr lang="en-US" b="1" dirty="0"/>
              <a:t>TEMPERATURE SENSOR</a:t>
            </a:r>
            <a:r>
              <a:rPr lang="en-US" dirty="0"/>
              <a:t>: 1 temperature sensor is used to get the temperature data from the field.</a:t>
            </a:r>
            <a:br>
              <a:rPr lang="en-US" dirty="0"/>
            </a:br>
            <a:endParaRPr lang="en-US" sz="1800" dirty="0"/>
          </a:p>
          <a:p>
            <a:r>
              <a:rPr lang="en-US" b="1" dirty="0"/>
              <a:t>ROTARY ENCODER</a:t>
            </a:r>
            <a:r>
              <a:rPr lang="en-US" dirty="0"/>
              <a:t>: </a:t>
            </a:r>
            <a:r>
              <a:rPr lang="en-US" b="1" dirty="0"/>
              <a:t>1</a:t>
            </a:r>
            <a:r>
              <a:rPr lang="en-US" dirty="0"/>
              <a:t> rotary encoder is used to keep track of the displacement of the bot. Rest of the DC motors used have inbuilt encoders.</a:t>
            </a:r>
          </a:p>
          <a:p>
            <a:endParaRPr lang="en-US" dirty="0"/>
          </a:p>
          <a:p>
            <a:r>
              <a:rPr lang="en-US" b="1" dirty="0"/>
              <a:t>MPU 9250 : 1 </a:t>
            </a:r>
            <a:r>
              <a:rPr lang="en-US" dirty="0"/>
              <a:t>such sensor is used. It contains gyroscope, accelerometer and magnetometer. It is used to maintain the orientation of the bot.</a:t>
            </a:r>
            <a:br>
              <a:rPr lang="en-US" dirty="0"/>
            </a:br>
            <a:r>
              <a:rPr lang="en-US" dirty="0"/>
              <a:t> </a:t>
            </a:r>
            <a:endParaRPr lang="en-US" sz="1800" dirty="0"/>
          </a:p>
        </p:txBody>
      </p:sp>
    </p:spTree>
    <p:extLst>
      <p:ext uri="{BB962C8B-B14F-4D97-AF65-F5344CB8AC3E}">
        <p14:creationId xmlns:p14="http://schemas.microsoft.com/office/powerpoint/2010/main" val="1054327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654" y="202990"/>
            <a:ext cx="4240426" cy="554587"/>
          </a:xfrm>
        </p:spPr>
        <p:txBody>
          <a:bodyPr/>
          <a:lstStyle/>
          <a:p>
            <a:r>
              <a:rPr lang="en-US" sz="4000" dirty="0">
                <a:solidFill>
                  <a:srgbClr val="0070C0"/>
                </a:solidFill>
              </a:rPr>
              <a:t>Working of the IOT</a:t>
            </a:r>
          </a:p>
        </p:txBody>
      </p:sp>
      <p:sp>
        <p:nvSpPr>
          <p:cNvPr id="3" name="Content Placeholder 2"/>
          <p:cNvSpPr>
            <a:spLocks noGrp="1"/>
          </p:cNvSpPr>
          <p:nvPr>
            <p:ph sz="half" idx="2"/>
          </p:nvPr>
        </p:nvSpPr>
        <p:spPr/>
        <p:txBody>
          <a:bodyPr/>
          <a:lstStyle/>
          <a:p>
            <a:r>
              <a:rPr lang="en-US" sz="1800" dirty="0"/>
              <a:t>Input data from different sensors (humidity, temperature, moisture etc. ) will be registered by the </a:t>
            </a:r>
            <a:r>
              <a:rPr lang="en-US" sz="1800" b="1" dirty="0"/>
              <a:t>Arduino AT Mega micro controller.</a:t>
            </a:r>
          </a:p>
          <a:p>
            <a:pPr marL="0" indent="0">
              <a:buNone/>
            </a:pPr>
            <a:endParaRPr lang="en-US" sz="1800" b="1" dirty="0"/>
          </a:p>
          <a:p>
            <a:r>
              <a:rPr lang="en-US" sz="1800" dirty="0"/>
              <a:t>The input data from the sensors will be sent to the </a:t>
            </a:r>
            <a:r>
              <a:rPr lang="en-US" sz="1800" b="1" dirty="0"/>
              <a:t>esp8266 NODE MCU</a:t>
            </a:r>
            <a:r>
              <a:rPr lang="en-US" sz="1800" dirty="0"/>
              <a:t> through </a:t>
            </a:r>
            <a:r>
              <a:rPr lang="en-US" sz="1800" b="1" dirty="0"/>
              <a:t>UART</a:t>
            </a:r>
            <a:r>
              <a:rPr lang="en-US" sz="1800" dirty="0"/>
              <a:t> communication.</a:t>
            </a:r>
          </a:p>
          <a:p>
            <a:pPr marL="0" indent="0">
              <a:buNone/>
            </a:pPr>
            <a:endParaRPr lang="en-US" sz="1800" dirty="0"/>
          </a:p>
          <a:p>
            <a:r>
              <a:rPr lang="en-US" sz="1800" dirty="0"/>
              <a:t>The files received by the esp8266 NODE MCU through the serial monitor will be then sent to the database wirelessly.</a:t>
            </a:r>
          </a:p>
          <a:p>
            <a:pPr marL="0" indent="0">
              <a:buNone/>
            </a:pPr>
            <a:endParaRPr lang="en-US" sz="1800" dirty="0"/>
          </a:p>
          <a:p>
            <a:r>
              <a:rPr lang="en-US" sz="1800" dirty="0"/>
              <a:t>The files in the database will be sorted according to the </a:t>
            </a:r>
            <a:r>
              <a:rPr lang="en-US" sz="1800" b="1" dirty="0"/>
              <a:t>nodes</a:t>
            </a:r>
            <a:r>
              <a:rPr lang="en-US" sz="1800" dirty="0"/>
              <a:t> present on the fields. (nodes are the points on the actual land where the bot will take the sensor readings)</a:t>
            </a:r>
          </a:p>
          <a:p>
            <a:endParaRPr lang="en-US" sz="1800" dirty="0"/>
          </a:p>
          <a:p>
            <a:r>
              <a:rPr lang="en-US" sz="1800" dirty="0"/>
              <a:t>The readings will be rendered to the web page depending upon the choice of the node the farmer wants to analyze.</a:t>
            </a:r>
          </a:p>
        </p:txBody>
      </p:sp>
    </p:spTree>
    <p:extLst>
      <p:ext uri="{BB962C8B-B14F-4D97-AF65-F5344CB8AC3E}">
        <p14:creationId xmlns:p14="http://schemas.microsoft.com/office/powerpoint/2010/main" val="2654569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solidFill>
                  <a:srgbClr val="0070C0"/>
                </a:solidFill>
              </a:rPr>
              <a:t>Simplified flow chart</a:t>
            </a:r>
          </a:p>
        </p:txBody>
      </p:sp>
      <p:graphicFrame>
        <p:nvGraphicFramePr>
          <p:cNvPr id="6" name="Content Placeholder 5">
            <a:extLst>
              <a:ext uri="{FF2B5EF4-FFF2-40B4-BE49-F238E27FC236}">
                <a16:creationId xmlns:a16="http://schemas.microsoft.com/office/drawing/2014/main" id="{7B118C90-3C4E-49E1-9609-900BD749625D}"/>
              </a:ext>
            </a:extLst>
          </p:cNvPr>
          <p:cNvGraphicFramePr>
            <a:graphicFrameLocks noGrp="1"/>
          </p:cNvGraphicFramePr>
          <p:nvPr>
            <p:ph sz="half" idx="2"/>
          </p:nvPr>
        </p:nvGraphicFramePr>
        <p:xfrm>
          <a:off x="180975" y="1174750"/>
          <a:ext cx="8767763" cy="5222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74323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F2503-5380-4EAE-AFDC-1E70CFEA467D}"/>
              </a:ext>
            </a:extLst>
          </p:cNvPr>
          <p:cNvSpPr>
            <a:spLocks noGrp="1"/>
          </p:cNvSpPr>
          <p:nvPr>
            <p:ph type="title"/>
          </p:nvPr>
        </p:nvSpPr>
        <p:spPr/>
        <p:txBody>
          <a:bodyPr/>
          <a:lstStyle/>
          <a:p>
            <a:r>
              <a:rPr lang="en-IN" sz="4000" dirty="0">
                <a:solidFill>
                  <a:srgbClr val="0070C0"/>
                </a:solidFill>
              </a:rPr>
              <a:t>Proposed Design</a:t>
            </a:r>
          </a:p>
        </p:txBody>
      </p:sp>
      <p:pic>
        <p:nvPicPr>
          <p:cNvPr id="5" name="Picture 4">
            <a:extLst>
              <a:ext uri="{FF2B5EF4-FFF2-40B4-BE49-F238E27FC236}">
                <a16:creationId xmlns:a16="http://schemas.microsoft.com/office/drawing/2014/main" id="{38626B84-0C96-4A7B-B157-BD97232B6F2E}"/>
              </a:ext>
            </a:extLst>
          </p:cNvPr>
          <p:cNvPicPr>
            <a:picLocks noChangeAspect="1"/>
          </p:cNvPicPr>
          <p:nvPr/>
        </p:nvPicPr>
        <p:blipFill rotWithShape="1">
          <a:blip r:embed="rId2">
            <a:extLst>
              <a:ext uri="{28A0092B-C50C-407E-A947-70E740481C1C}">
                <a14:useLocalDpi xmlns:a14="http://schemas.microsoft.com/office/drawing/2010/main" val="0"/>
              </a:ext>
            </a:extLst>
          </a:blip>
          <a:srcRect l="26893" t="14146" r="14757" b="4967"/>
          <a:stretch/>
        </p:blipFill>
        <p:spPr>
          <a:xfrm>
            <a:off x="1050959" y="1139960"/>
            <a:ext cx="7152007" cy="5295580"/>
          </a:xfrm>
          <a:prstGeom prst="rect">
            <a:avLst/>
          </a:prstGeom>
        </p:spPr>
      </p:pic>
    </p:spTree>
    <p:extLst>
      <p:ext uri="{BB962C8B-B14F-4D97-AF65-F5344CB8AC3E}">
        <p14:creationId xmlns:p14="http://schemas.microsoft.com/office/powerpoint/2010/main" val="34749632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654" y="202990"/>
            <a:ext cx="7898026" cy="554587"/>
          </a:xfrm>
        </p:spPr>
        <p:txBody>
          <a:bodyPr/>
          <a:lstStyle/>
          <a:p>
            <a:r>
              <a:rPr lang="en-US" sz="4000" dirty="0">
                <a:solidFill>
                  <a:srgbClr val="0070C0"/>
                </a:solidFill>
              </a:rPr>
              <a:t>Wireless data transfer to Database</a:t>
            </a:r>
          </a:p>
        </p:txBody>
      </p:sp>
      <p:sp>
        <p:nvSpPr>
          <p:cNvPr id="3" name="Content Placeholder 2"/>
          <p:cNvSpPr>
            <a:spLocks noGrp="1"/>
          </p:cNvSpPr>
          <p:nvPr>
            <p:ph sz="half" idx="2"/>
          </p:nvPr>
        </p:nvSpPr>
        <p:spPr/>
        <p:txBody>
          <a:bodyPr/>
          <a:lstStyle/>
          <a:p>
            <a:r>
              <a:rPr lang="en-US" sz="2000" dirty="0"/>
              <a:t>A set of code running on the NODE MCU will create a </a:t>
            </a:r>
            <a:r>
              <a:rPr lang="en-US" sz="2000" b="1" dirty="0"/>
              <a:t>local server</a:t>
            </a:r>
            <a:r>
              <a:rPr lang="en-US" sz="2000" dirty="0"/>
              <a:t>.</a:t>
            </a:r>
          </a:p>
          <a:p>
            <a:pPr marL="0" indent="0">
              <a:buNone/>
            </a:pPr>
            <a:endParaRPr lang="en-US" sz="2000" dirty="0"/>
          </a:p>
          <a:p>
            <a:r>
              <a:rPr lang="en-US" sz="2000" dirty="0"/>
              <a:t>A python script will be running in the background and will be connected to the same server as created by the NODE MCU.</a:t>
            </a:r>
          </a:p>
          <a:p>
            <a:endParaRPr lang="en-US" sz="2000" dirty="0"/>
          </a:p>
          <a:p>
            <a:r>
              <a:rPr lang="en-US" sz="2000" dirty="0"/>
              <a:t>This python script will run on the computer where the database is to be created.</a:t>
            </a:r>
          </a:p>
          <a:p>
            <a:endParaRPr lang="en-US" sz="2000" dirty="0"/>
          </a:p>
          <a:p>
            <a:r>
              <a:rPr lang="en-US" sz="2000" dirty="0"/>
              <a:t>The data transfer from the NODE MCU to the database will take place through the </a:t>
            </a:r>
            <a:r>
              <a:rPr lang="en-US" sz="2000" b="1" dirty="0"/>
              <a:t>common local server </a:t>
            </a:r>
            <a:r>
              <a:rPr lang="en-US" sz="2000" dirty="0"/>
              <a:t>through which they are connected.</a:t>
            </a:r>
          </a:p>
          <a:p>
            <a:endParaRPr lang="en-US" sz="2000" dirty="0"/>
          </a:p>
          <a:p>
            <a:r>
              <a:rPr lang="en-US" sz="2000" b="1" dirty="0"/>
              <a:t>ESP_MICRO.h </a:t>
            </a:r>
            <a:r>
              <a:rPr lang="en-US" sz="2000" dirty="0"/>
              <a:t>is an important micro header file for the NODE MCU which is essentially required for such data transfer. </a:t>
            </a:r>
          </a:p>
        </p:txBody>
      </p:sp>
    </p:spTree>
    <p:extLst>
      <p:ext uri="{BB962C8B-B14F-4D97-AF65-F5344CB8AC3E}">
        <p14:creationId xmlns:p14="http://schemas.microsoft.com/office/powerpoint/2010/main" val="2730759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2E6F8-9B8D-40DA-8180-144A49FE4C52}"/>
              </a:ext>
            </a:extLst>
          </p:cNvPr>
          <p:cNvSpPr>
            <a:spLocks noGrp="1"/>
          </p:cNvSpPr>
          <p:nvPr>
            <p:ph type="title"/>
          </p:nvPr>
        </p:nvSpPr>
        <p:spPr/>
        <p:txBody>
          <a:bodyPr/>
          <a:lstStyle/>
          <a:p>
            <a:r>
              <a:rPr lang="en-US" dirty="0"/>
              <a:t>Sample esp8266 code</a:t>
            </a:r>
          </a:p>
        </p:txBody>
      </p:sp>
      <p:sp>
        <p:nvSpPr>
          <p:cNvPr id="3" name="Content Placeholder 2">
            <a:extLst>
              <a:ext uri="{FF2B5EF4-FFF2-40B4-BE49-F238E27FC236}">
                <a16:creationId xmlns:a16="http://schemas.microsoft.com/office/drawing/2014/main" id="{0432F558-3A83-47BA-9B93-3738821D8313}"/>
              </a:ext>
            </a:extLst>
          </p:cNvPr>
          <p:cNvSpPr>
            <a:spLocks noGrp="1"/>
          </p:cNvSpPr>
          <p:nvPr>
            <p:ph sz="half" idx="2"/>
          </p:nvPr>
        </p:nvSpPr>
        <p:spPr/>
        <p:txBody>
          <a:bodyPr/>
          <a:lstStyle/>
          <a:p>
            <a:r>
              <a:rPr lang="en-US" sz="2000" dirty="0"/>
              <a:t>Following code will run on the esp8266 and will be responsible for creating the local server and transfer of data to the python script.</a:t>
            </a:r>
          </a:p>
        </p:txBody>
      </p:sp>
      <p:pic>
        <p:nvPicPr>
          <p:cNvPr id="7" name="Picture 6">
            <a:extLst>
              <a:ext uri="{FF2B5EF4-FFF2-40B4-BE49-F238E27FC236}">
                <a16:creationId xmlns:a16="http://schemas.microsoft.com/office/drawing/2014/main" id="{5EB01AAC-E13F-479D-992A-AF62928B6C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448" y="2147582"/>
            <a:ext cx="8548381" cy="3607266"/>
          </a:xfrm>
          <a:prstGeom prst="rect">
            <a:avLst/>
          </a:prstGeom>
        </p:spPr>
      </p:pic>
    </p:spTree>
    <p:extLst>
      <p:ext uri="{BB962C8B-B14F-4D97-AF65-F5344CB8AC3E}">
        <p14:creationId xmlns:p14="http://schemas.microsoft.com/office/powerpoint/2010/main" val="3944862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449F4C38-847C-4F7E-A1F6-8E3487D4D176}"/>
              </a:ext>
            </a:extLst>
          </p:cNvPr>
          <p:cNvSpPr>
            <a:spLocks noGrp="1"/>
          </p:cNvSpPr>
          <p:nvPr>
            <p:ph type="title"/>
          </p:nvPr>
        </p:nvSpPr>
        <p:spPr/>
        <p:txBody>
          <a:bodyPr/>
          <a:lstStyle/>
          <a:p>
            <a:r>
              <a:rPr lang="en-US" dirty="0"/>
              <a:t>Sample Python Script</a:t>
            </a:r>
          </a:p>
        </p:txBody>
      </p:sp>
      <p:sp>
        <p:nvSpPr>
          <p:cNvPr id="15" name="Content Placeholder 14">
            <a:extLst>
              <a:ext uri="{FF2B5EF4-FFF2-40B4-BE49-F238E27FC236}">
                <a16:creationId xmlns:a16="http://schemas.microsoft.com/office/drawing/2014/main" id="{5F23C177-84F9-4EDF-8F08-83A83FF9C454}"/>
              </a:ext>
            </a:extLst>
          </p:cNvPr>
          <p:cNvSpPr>
            <a:spLocks noGrp="1"/>
          </p:cNvSpPr>
          <p:nvPr>
            <p:ph sz="half" idx="2"/>
          </p:nvPr>
        </p:nvSpPr>
        <p:spPr/>
        <p:txBody>
          <a:bodyPr/>
          <a:lstStyle/>
          <a:p>
            <a:r>
              <a:rPr lang="en-US" sz="2000" dirty="0"/>
              <a:t>The following is a sample python code which will run on the computer where the database is located. The code will receive data from the esp8266 through the local server as shown.</a:t>
            </a:r>
          </a:p>
          <a:p>
            <a:endParaRPr lang="en-US" sz="2000" dirty="0"/>
          </a:p>
        </p:txBody>
      </p:sp>
      <p:pic>
        <p:nvPicPr>
          <p:cNvPr id="17" name="Picture 16">
            <a:extLst>
              <a:ext uri="{FF2B5EF4-FFF2-40B4-BE49-F238E27FC236}">
                <a16:creationId xmlns:a16="http://schemas.microsoft.com/office/drawing/2014/main" id="{A1010766-E4ED-42E9-AFEE-8A6DCF92C0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004" y="2376098"/>
            <a:ext cx="8573548" cy="3806587"/>
          </a:xfrm>
          <a:prstGeom prst="rect">
            <a:avLst/>
          </a:prstGeom>
        </p:spPr>
      </p:pic>
    </p:spTree>
    <p:extLst>
      <p:ext uri="{BB962C8B-B14F-4D97-AF65-F5344CB8AC3E}">
        <p14:creationId xmlns:p14="http://schemas.microsoft.com/office/powerpoint/2010/main" val="1554303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1FF57B-AAC0-4827-9529-F0F390F87048}"/>
              </a:ext>
            </a:extLst>
          </p:cNvPr>
          <p:cNvSpPr>
            <a:spLocks noGrp="1"/>
          </p:cNvSpPr>
          <p:nvPr>
            <p:ph type="title"/>
          </p:nvPr>
        </p:nvSpPr>
        <p:spPr>
          <a:xfrm>
            <a:off x="180653" y="202990"/>
            <a:ext cx="3832053" cy="554587"/>
          </a:xfrm>
        </p:spPr>
        <p:txBody>
          <a:bodyPr/>
          <a:lstStyle/>
          <a:p>
            <a:r>
              <a:rPr lang="en-US" sz="4000" dirty="0">
                <a:solidFill>
                  <a:srgbClr val="0070C0"/>
                </a:solidFill>
              </a:rPr>
              <a:t>The Web Page</a:t>
            </a:r>
          </a:p>
        </p:txBody>
      </p:sp>
      <p:sp>
        <p:nvSpPr>
          <p:cNvPr id="4" name="Content Placeholder 3">
            <a:extLst>
              <a:ext uri="{FF2B5EF4-FFF2-40B4-BE49-F238E27FC236}">
                <a16:creationId xmlns:a16="http://schemas.microsoft.com/office/drawing/2014/main" id="{97550BFA-9191-4D1D-99F3-16229555BFD2}"/>
              </a:ext>
            </a:extLst>
          </p:cNvPr>
          <p:cNvSpPr>
            <a:spLocks noGrp="1"/>
          </p:cNvSpPr>
          <p:nvPr>
            <p:ph sz="half" idx="2"/>
          </p:nvPr>
        </p:nvSpPr>
        <p:spPr/>
        <p:txBody>
          <a:bodyPr/>
          <a:lstStyle/>
          <a:p>
            <a:r>
              <a:rPr lang="en-US" sz="2000" dirty="0"/>
              <a:t>Below is the snapshot of the preliminary web page that will be accessed by the user.</a:t>
            </a:r>
          </a:p>
        </p:txBody>
      </p:sp>
      <p:pic>
        <p:nvPicPr>
          <p:cNvPr id="6" name="Picture 5">
            <a:extLst>
              <a:ext uri="{FF2B5EF4-FFF2-40B4-BE49-F238E27FC236}">
                <a16:creationId xmlns:a16="http://schemas.microsoft.com/office/drawing/2014/main" id="{950DCFDB-621F-47F4-8473-58DD71A4FC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653" y="2224322"/>
            <a:ext cx="8646786" cy="3801928"/>
          </a:xfrm>
          <a:prstGeom prst="rect">
            <a:avLst/>
          </a:prstGeom>
        </p:spPr>
      </p:pic>
    </p:spTree>
    <p:extLst>
      <p:ext uri="{BB962C8B-B14F-4D97-AF65-F5344CB8AC3E}">
        <p14:creationId xmlns:p14="http://schemas.microsoft.com/office/powerpoint/2010/main" val="1032503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FB5E7-244C-4C77-A884-3D770ACFC0EF}"/>
              </a:ext>
            </a:extLst>
          </p:cNvPr>
          <p:cNvSpPr>
            <a:spLocks noGrp="1"/>
          </p:cNvSpPr>
          <p:nvPr>
            <p:ph type="title"/>
          </p:nvPr>
        </p:nvSpPr>
        <p:spPr/>
        <p:txBody>
          <a:bodyPr/>
          <a:lstStyle/>
          <a:p>
            <a:r>
              <a:rPr lang="en-US" sz="4000" dirty="0">
                <a:solidFill>
                  <a:srgbClr val="0070C0"/>
                </a:solidFill>
              </a:rPr>
              <a:t> Working</a:t>
            </a:r>
          </a:p>
        </p:txBody>
      </p:sp>
      <p:sp>
        <p:nvSpPr>
          <p:cNvPr id="3" name="Content Placeholder 2">
            <a:extLst>
              <a:ext uri="{FF2B5EF4-FFF2-40B4-BE49-F238E27FC236}">
                <a16:creationId xmlns:a16="http://schemas.microsoft.com/office/drawing/2014/main" id="{8560ACD2-0E47-4436-BAC5-66B5A861E27C}"/>
              </a:ext>
            </a:extLst>
          </p:cNvPr>
          <p:cNvSpPr>
            <a:spLocks noGrp="1"/>
          </p:cNvSpPr>
          <p:nvPr>
            <p:ph sz="half" idx="2"/>
          </p:nvPr>
        </p:nvSpPr>
        <p:spPr/>
        <p:txBody>
          <a:bodyPr/>
          <a:lstStyle/>
          <a:p>
            <a:r>
              <a:rPr lang="en-US" sz="1800" dirty="0"/>
              <a:t>The right hand table in the web page is a 2 dimensional </a:t>
            </a:r>
            <a:r>
              <a:rPr lang="en-US" sz="1800" b="1" dirty="0"/>
              <a:t>replica </a:t>
            </a:r>
            <a:r>
              <a:rPr lang="en-US" sz="1800" dirty="0"/>
              <a:t>of the land under cultivation. In our case it is the arena for the problem statement.</a:t>
            </a:r>
          </a:p>
          <a:p>
            <a:pPr marL="0" indent="0">
              <a:buNone/>
            </a:pPr>
            <a:endParaRPr lang="en-US" sz="1800" dirty="0"/>
          </a:p>
          <a:p>
            <a:r>
              <a:rPr lang="en-US" sz="1800" dirty="0"/>
              <a:t>The table is responsive and will respond to the </a:t>
            </a:r>
            <a:r>
              <a:rPr lang="en-US" sz="1800" b="1" dirty="0"/>
              <a:t>click</a:t>
            </a:r>
            <a:r>
              <a:rPr lang="en-US" sz="1800" dirty="0"/>
              <a:t> of the user.</a:t>
            </a:r>
          </a:p>
          <a:p>
            <a:endParaRPr lang="en-US" sz="1800" dirty="0"/>
          </a:p>
          <a:p>
            <a:r>
              <a:rPr lang="en-US" sz="1800" dirty="0"/>
              <a:t>Each step is divided into different </a:t>
            </a:r>
            <a:r>
              <a:rPr lang="en-US" sz="1800" b="1" dirty="0"/>
              <a:t>nodes</a:t>
            </a:r>
            <a:r>
              <a:rPr lang="en-US" sz="1800" dirty="0"/>
              <a:t>. It is the region where the Agri-tech bot will take the readings from the sensors.</a:t>
            </a:r>
          </a:p>
          <a:p>
            <a:endParaRPr lang="en-US" sz="1800" dirty="0"/>
          </a:p>
          <a:p>
            <a:r>
              <a:rPr lang="en-US" sz="1800" dirty="0"/>
              <a:t>The user has to </a:t>
            </a:r>
            <a:r>
              <a:rPr lang="en-US" sz="1800" b="1" dirty="0"/>
              <a:t>click</a:t>
            </a:r>
            <a:r>
              <a:rPr lang="en-US" sz="1800" dirty="0"/>
              <a:t> on the node whose readings he wants to analyze.</a:t>
            </a:r>
          </a:p>
          <a:p>
            <a:endParaRPr lang="en-US" sz="1800" dirty="0"/>
          </a:p>
          <a:p>
            <a:r>
              <a:rPr lang="en-US" sz="1800" dirty="0"/>
              <a:t>The data of the particular node will be displayed in the box present on the left hand side of the web page.</a:t>
            </a:r>
          </a:p>
          <a:p>
            <a:endParaRPr lang="en-US" sz="2000" dirty="0"/>
          </a:p>
          <a:p>
            <a:r>
              <a:rPr lang="en-US" sz="1800" dirty="0"/>
              <a:t>The data from the database will be rendered to the website using </a:t>
            </a:r>
            <a:r>
              <a:rPr lang="en-US" sz="1800" b="1" dirty="0"/>
              <a:t>flask</a:t>
            </a:r>
            <a:r>
              <a:rPr lang="en-US" sz="1800" dirty="0"/>
              <a:t>. A note/message can be delivered regarding what can be expected of the readings.</a:t>
            </a:r>
          </a:p>
          <a:p>
            <a:endParaRPr lang="en-US" sz="2000" dirty="0"/>
          </a:p>
          <a:p>
            <a:endParaRPr lang="en-US" sz="2000" dirty="0"/>
          </a:p>
          <a:p>
            <a:endParaRPr lang="en-US" sz="2000" dirty="0"/>
          </a:p>
        </p:txBody>
      </p:sp>
    </p:spTree>
    <p:extLst>
      <p:ext uri="{BB962C8B-B14F-4D97-AF65-F5344CB8AC3E}">
        <p14:creationId xmlns:p14="http://schemas.microsoft.com/office/powerpoint/2010/main" val="32418556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75EE4-7842-45FE-A381-C665C755EF50}"/>
              </a:ext>
            </a:extLst>
          </p:cNvPr>
          <p:cNvSpPr>
            <a:spLocks noGrp="1"/>
          </p:cNvSpPr>
          <p:nvPr>
            <p:ph type="title"/>
          </p:nvPr>
        </p:nvSpPr>
        <p:spPr/>
        <p:txBody>
          <a:bodyPr/>
          <a:lstStyle/>
          <a:p>
            <a:r>
              <a:rPr lang="en-US" sz="4000" dirty="0">
                <a:solidFill>
                  <a:srgbClr val="0070C0"/>
                </a:solidFill>
              </a:rPr>
              <a:t>Weed Removal: Importance</a:t>
            </a:r>
          </a:p>
        </p:txBody>
      </p:sp>
      <p:sp>
        <p:nvSpPr>
          <p:cNvPr id="3" name="Content Placeholder 2">
            <a:extLst>
              <a:ext uri="{FF2B5EF4-FFF2-40B4-BE49-F238E27FC236}">
                <a16:creationId xmlns:a16="http://schemas.microsoft.com/office/drawing/2014/main" id="{342DEE2A-3884-4988-A942-47DCD7657099}"/>
              </a:ext>
            </a:extLst>
          </p:cNvPr>
          <p:cNvSpPr>
            <a:spLocks noGrp="1"/>
          </p:cNvSpPr>
          <p:nvPr>
            <p:ph sz="half" idx="2"/>
          </p:nvPr>
        </p:nvSpPr>
        <p:spPr>
          <a:xfrm>
            <a:off x="291973" y="1148817"/>
            <a:ext cx="8768137" cy="5223272"/>
          </a:xfrm>
        </p:spPr>
        <p:txBody>
          <a:bodyPr/>
          <a:lstStyle/>
          <a:p>
            <a:pPr marL="0" indent="0">
              <a:buNone/>
            </a:pPr>
            <a:endParaRPr lang="en-US" sz="2000" b="1" dirty="0"/>
          </a:p>
          <a:p>
            <a:r>
              <a:rPr lang="en-US" sz="2000" dirty="0"/>
              <a:t>Reduce the yield and quality of rice by competing for nutrients, water and sunlight</a:t>
            </a:r>
          </a:p>
          <a:p>
            <a:endParaRPr lang="en-US" sz="2000" dirty="0"/>
          </a:p>
          <a:p>
            <a:endParaRPr lang="en-US" sz="2000" dirty="0"/>
          </a:p>
          <a:p>
            <a:endParaRPr lang="en-US" sz="2000" dirty="0"/>
          </a:p>
          <a:p>
            <a:endParaRPr lang="en-US" sz="2000" dirty="0"/>
          </a:p>
          <a:p>
            <a:endParaRPr lang="en-US" sz="2000" dirty="0"/>
          </a:p>
          <a:p>
            <a:r>
              <a:rPr lang="en-US" sz="2000" dirty="0"/>
              <a:t>Weeds intensify the pest and disease problem by serving as alternate</a:t>
            </a:r>
          </a:p>
          <a:p>
            <a:r>
              <a:rPr lang="en-US" sz="2000" dirty="0"/>
              <a:t>host</a:t>
            </a:r>
          </a:p>
          <a:p>
            <a:r>
              <a:rPr lang="en-US" sz="2000" dirty="0"/>
              <a:t>Reduce the efficiency of harvesting</a:t>
            </a:r>
          </a:p>
          <a:p>
            <a:r>
              <a:rPr lang="en-US" sz="2000" dirty="0"/>
              <a:t>Reduce the land value</a:t>
            </a:r>
          </a:p>
          <a:p>
            <a:r>
              <a:rPr lang="en-US" sz="2000" dirty="0"/>
              <a:t>Problems of water contamination</a:t>
            </a:r>
          </a:p>
        </p:txBody>
      </p:sp>
      <p:graphicFrame>
        <p:nvGraphicFramePr>
          <p:cNvPr id="6" name="Table 6">
            <a:extLst>
              <a:ext uri="{FF2B5EF4-FFF2-40B4-BE49-F238E27FC236}">
                <a16:creationId xmlns:a16="http://schemas.microsoft.com/office/drawing/2014/main" id="{A38A7C23-DB7F-4BE0-99FF-620C251D1103}"/>
              </a:ext>
            </a:extLst>
          </p:cNvPr>
          <p:cNvGraphicFramePr>
            <a:graphicFrameLocks noGrp="1"/>
          </p:cNvGraphicFramePr>
          <p:nvPr/>
        </p:nvGraphicFramePr>
        <p:xfrm>
          <a:off x="1331053" y="2770459"/>
          <a:ext cx="6096000" cy="110236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4003481085"/>
                    </a:ext>
                  </a:extLst>
                </a:gridCol>
                <a:gridCol w="3048000">
                  <a:extLst>
                    <a:ext uri="{9D8B030D-6E8A-4147-A177-3AD203B41FA5}">
                      <a16:colId xmlns:a16="http://schemas.microsoft.com/office/drawing/2014/main" val="2574198684"/>
                    </a:ext>
                  </a:extLst>
                </a:gridCol>
              </a:tblGrid>
              <a:tr h="190710">
                <a:tc>
                  <a:txBody>
                    <a:bodyPr/>
                    <a:lstStyle/>
                    <a:p>
                      <a:r>
                        <a:rPr lang="en-US" dirty="0"/>
                        <a:t>Upland direct seeded</a:t>
                      </a:r>
                    </a:p>
                  </a:txBody>
                  <a:tcPr>
                    <a:solidFill>
                      <a:schemeClr val="bg1">
                        <a:lumMod val="65000"/>
                      </a:schemeClr>
                    </a:solidFill>
                  </a:tcPr>
                </a:tc>
                <a:tc>
                  <a:txBody>
                    <a:bodyPr/>
                    <a:lstStyle/>
                    <a:p>
                      <a:r>
                        <a:rPr lang="en-US" dirty="0"/>
                        <a:t>35-45 % reduction in yield</a:t>
                      </a:r>
                    </a:p>
                  </a:txBody>
                  <a:tcPr>
                    <a:solidFill>
                      <a:schemeClr val="bg1">
                        <a:lumMod val="65000"/>
                      </a:schemeClr>
                    </a:solidFill>
                  </a:tcPr>
                </a:tc>
                <a:extLst>
                  <a:ext uri="{0D108BD9-81ED-4DB2-BD59-A6C34878D82A}">
                    <a16:rowId xmlns:a16="http://schemas.microsoft.com/office/drawing/2014/main" val="1421899263"/>
                  </a:ext>
                </a:extLst>
              </a:tr>
              <a:tr h="0">
                <a:tc>
                  <a:txBody>
                    <a:bodyPr/>
                    <a:lstStyle/>
                    <a:p>
                      <a:r>
                        <a:rPr lang="en-US" dirty="0"/>
                        <a:t>Direct seeded on puddle land</a:t>
                      </a:r>
                    </a:p>
                  </a:txBody>
                  <a:tcPr/>
                </a:tc>
                <a:tc>
                  <a:txBody>
                    <a:bodyPr/>
                    <a:lstStyle/>
                    <a:p>
                      <a:r>
                        <a:rPr lang="en-US" dirty="0"/>
                        <a:t>20-25% reduction in yield</a:t>
                      </a:r>
                    </a:p>
                  </a:txBody>
                  <a:tcPr/>
                </a:tc>
                <a:extLst>
                  <a:ext uri="{0D108BD9-81ED-4DB2-BD59-A6C34878D82A}">
                    <a16:rowId xmlns:a16="http://schemas.microsoft.com/office/drawing/2014/main" val="3558003424"/>
                  </a:ext>
                </a:extLst>
              </a:tr>
              <a:tr h="370840">
                <a:tc>
                  <a:txBody>
                    <a:bodyPr/>
                    <a:lstStyle/>
                    <a:p>
                      <a:r>
                        <a:rPr lang="en-US" dirty="0"/>
                        <a:t>Transplanted rice</a:t>
                      </a:r>
                    </a:p>
                  </a:txBody>
                  <a:tcPr/>
                </a:tc>
                <a:tc>
                  <a:txBody>
                    <a:bodyPr/>
                    <a:lstStyle/>
                    <a:p>
                      <a:r>
                        <a:rPr lang="en-US" dirty="0"/>
                        <a:t>10-15% reduction in yield</a:t>
                      </a:r>
                    </a:p>
                  </a:txBody>
                  <a:tcPr/>
                </a:tc>
                <a:extLst>
                  <a:ext uri="{0D108BD9-81ED-4DB2-BD59-A6C34878D82A}">
                    <a16:rowId xmlns:a16="http://schemas.microsoft.com/office/drawing/2014/main" val="3521049882"/>
                  </a:ext>
                </a:extLst>
              </a:tr>
            </a:tbl>
          </a:graphicData>
        </a:graphic>
      </p:graphicFrame>
    </p:spTree>
    <p:extLst>
      <p:ext uri="{BB962C8B-B14F-4D97-AF65-F5344CB8AC3E}">
        <p14:creationId xmlns:p14="http://schemas.microsoft.com/office/powerpoint/2010/main" val="341552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CDF4E-E515-4D77-A88A-2484E974C7B5}"/>
              </a:ext>
            </a:extLst>
          </p:cNvPr>
          <p:cNvSpPr>
            <a:spLocks noGrp="1"/>
          </p:cNvSpPr>
          <p:nvPr>
            <p:ph type="title"/>
          </p:nvPr>
        </p:nvSpPr>
        <p:spPr>
          <a:xfrm>
            <a:off x="180654" y="202990"/>
            <a:ext cx="6282290" cy="554587"/>
          </a:xfrm>
        </p:spPr>
        <p:txBody>
          <a:bodyPr/>
          <a:lstStyle/>
          <a:p>
            <a:r>
              <a:rPr lang="en-US" sz="4000" dirty="0">
                <a:solidFill>
                  <a:srgbClr val="0070C0"/>
                </a:solidFill>
              </a:rPr>
              <a:t>Automated weed detection</a:t>
            </a:r>
          </a:p>
        </p:txBody>
      </p:sp>
      <p:sp>
        <p:nvSpPr>
          <p:cNvPr id="3" name="Content Placeholder 2">
            <a:extLst>
              <a:ext uri="{FF2B5EF4-FFF2-40B4-BE49-F238E27FC236}">
                <a16:creationId xmlns:a16="http://schemas.microsoft.com/office/drawing/2014/main" id="{DF2EEBD0-B330-4DD3-AE82-89A2F42F1228}"/>
              </a:ext>
            </a:extLst>
          </p:cNvPr>
          <p:cNvSpPr>
            <a:spLocks noGrp="1"/>
          </p:cNvSpPr>
          <p:nvPr>
            <p:ph sz="half" idx="2"/>
          </p:nvPr>
        </p:nvSpPr>
        <p:spPr/>
        <p:txBody>
          <a:bodyPr/>
          <a:lstStyle/>
          <a:p>
            <a:r>
              <a:rPr lang="en-US" sz="2000" b="1" i="1" dirty="0"/>
              <a:t>Removal of weed is a very labor intensive and time consuming process and thus requires to be automated.</a:t>
            </a:r>
          </a:p>
          <a:p>
            <a:pPr marL="0" indent="0">
              <a:buNone/>
            </a:pPr>
            <a:endParaRPr lang="en-US" sz="2000" dirty="0"/>
          </a:p>
          <a:p>
            <a:r>
              <a:rPr lang="en-US" sz="2000" dirty="0"/>
              <a:t>A </a:t>
            </a:r>
            <a:r>
              <a:rPr lang="en-US" sz="2000" b="1" dirty="0"/>
              <a:t>high resolution camera</a:t>
            </a:r>
            <a:r>
              <a:rPr lang="en-US" sz="2000" dirty="0"/>
              <a:t> is mounted on the bot to capture live feed video.</a:t>
            </a:r>
          </a:p>
          <a:p>
            <a:pPr marL="0" indent="0">
              <a:buNone/>
            </a:pPr>
            <a:endParaRPr lang="en-US" sz="2000" dirty="0"/>
          </a:p>
          <a:p>
            <a:r>
              <a:rPr lang="en-US" sz="2000" dirty="0"/>
              <a:t> The detection tool uses machine learning procedure based on </a:t>
            </a:r>
            <a:r>
              <a:rPr lang="en-US" sz="2000" b="1" dirty="0"/>
              <a:t>support vector machines</a:t>
            </a:r>
            <a:r>
              <a:rPr lang="en-US" sz="2000" dirty="0"/>
              <a:t> and </a:t>
            </a:r>
            <a:r>
              <a:rPr lang="en-US" sz="2000" b="1" dirty="0"/>
              <a:t>blob analysis</a:t>
            </a:r>
            <a:r>
              <a:rPr lang="en-US" sz="2000" dirty="0"/>
              <a:t> for effective classification of weed. </a:t>
            </a:r>
          </a:p>
          <a:p>
            <a:pPr marL="0" indent="0">
              <a:buNone/>
            </a:pPr>
            <a:endParaRPr lang="en-US" sz="2000" dirty="0"/>
          </a:p>
          <a:p>
            <a:r>
              <a:rPr lang="en-US" sz="2000" dirty="0"/>
              <a:t>Training of the model is done based on 3 scenarios:-</a:t>
            </a:r>
          </a:p>
          <a:p>
            <a:pPr marL="1257300" lvl="2" indent="-457200">
              <a:buFont typeface="+mj-lt"/>
              <a:buAutoNum type="arabicPeriod"/>
            </a:pPr>
            <a:r>
              <a:rPr lang="en-US" sz="1400" dirty="0"/>
              <a:t>Maximum crop sample</a:t>
            </a:r>
          </a:p>
          <a:p>
            <a:pPr marL="1257300" lvl="2" indent="-457200">
              <a:buFont typeface="+mj-lt"/>
              <a:buAutoNum type="arabicPeriod"/>
            </a:pPr>
            <a:r>
              <a:rPr lang="en-US" sz="1400" dirty="0"/>
              <a:t>Maximum weed sample</a:t>
            </a:r>
          </a:p>
          <a:p>
            <a:pPr marL="1257300" lvl="2" indent="-457200">
              <a:buFont typeface="+mj-lt"/>
              <a:buAutoNum type="arabicPeriod"/>
            </a:pPr>
            <a:r>
              <a:rPr lang="en-US" sz="1400" dirty="0"/>
              <a:t>Marginal weed and crop sample</a:t>
            </a:r>
          </a:p>
          <a:p>
            <a:pPr marL="1257300" lvl="2" indent="-457200">
              <a:buFont typeface="+mj-lt"/>
              <a:buAutoNum type="arabicPeriod"/>
            </a:pPr>
            <a:endParaRPr lang="en-US" sz="1400" dirty="0"/>
          </a:p>
          <a:p>
            <a:r>
              <a:rPr lang="en-US" sz="2000" dirty="0"/>
              <a:t>The trained module is expected to achieve a </a:t>
            </a:r>
            <a:r>
              <a:rPr lang="en-US" sz="2000" b="1" dirty="0"/>
              <a:t>success percentage of 59-95%</a:t>
            </a:r>
            <a:r>
              <a:rPr lang="en-US" sz="2000" dirty="0"/>
              <a:t> to detect the weed.</a:t>
            </a:r>
          </a:p>
        </p:txBody>
      </p:sp>
    </p:spTree>
    <p:extLst>
      <p:ext uri="{BB962C8B-B14F-4D97-AF65-F5344CB8AC3E}">
        <p14:creationId xmlns:p14="http://schemas.microsoft.com/office/powerpoint/2010/main" val="3813719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DD15F7-8418-4EC9-AD00-E85512330BD8}"/>
              </a:ext>
            </a:extLst>
          </p:cNvPr>
          <p:cNvSpPr>
            <a:spLocks noGrp="1"/>
          </p:cNvSpPr>
          <p:nvPr>
            <p:ph type="title"/>
          </p:nvPr>
        </p:nvSpPr>
        <p:spPr/>
        <p:txBody>
          <a:bodyPr/>
          <a:lstStyle/>
          <a:p>
            <a:r>
              <a:rPr lang="en-US" dirty="0"/>
              <a:t>Sample detection</a:t>
            </a:r>
          </a:p>
        </p:txBody>
      </p:sp>
      <p:sp>
        <p:nvSpPr>
          <p:cNvPr id="5" name="Text Placeholder 4">
            <a:extLst>
              <a:ext uri="{FF2B5EF4-FFF2-40B4-BE49-F238E27FC236}">
                <a16:creationId xmlns:a16="http://schemas.microsoft.com/office/drawing/2014/main" id="{1B26BE2A-1A2F-4C69-94DF-27D00F97D4F1}"/>
              </a:ext>
            </a:extLst>
          </p:cNvPr>
          <p:cNvSpPr>
            <a:spLocks noGrp="1"/>
          </p:cNvSpPr>
          <p:nvPr>
            <p:ph type="body" idx="1"/>
          </p:nvPr>
        </p:nvSpPr>
        <p:spPr/>
        <p:txBody>
          <a:bodyPr/>
          <a:lstStyle/>
          <a:p>
            <a:r>
              <a:rPr lang="en-US" dirty="0"/>
              <a:t>Maximum weed sample</a:t>
            </a:r>
          </a:p>
        </p:txBody>
      </p:sp>
      <p:sp>
        <p:nvSpPr>
          <p:cNvPr id="6" name="Content Placeholder 5">
            <a:extLst>
              <a:ext uri="{FF2B5EF4-FFF2-40B4-BE49-F238E27FC236}">
                <a16:creationId xmlns:a16="http://schemas.microsoft.com/office/drawing/2014/main" id="{E169485E-BC71-4289-89E0-4F15850C6ADE}"/>
              </a:ext>
            </a:extLst>
          </p:cNvPr>
          <p:cNvSpPr>
            <a:spLocks noGrp="1"/>
          </p:cNvSpPr>
          <p:nvPr>
            <p:ph sz="half" idx="2"/>
          </p:nvPr>
        </p:nvSpPr>
        <p:spPr/>
        <p:txBody>
          <a:bodyPr/>
          <a:lstStyle/>
          <a:p>
            <a:r>
              <a:rPr lang="en-US" sz="2000" dirty="0"/>
              <a:t>Model successfully detecting weed in the presence of maximum weed in the video frame.</a:t>
            </a:r>
          </a:p>
          <a:p>
            <a:endParaRPr lang="en-US" sz="2000" dirty="0"/>
          </a:p>
        </p:txBody>
      </p:sp>
      <p:sp>
        <p:nvSpPr>
          <p:cNvPr id="7" name="Text Placeholder 6">
            <a:extLst>
              <a:ext uri="{FF2B5EF4-FFF2-40B4-BE49-F238E27FC236}">
                <a16:creationId xmlns:a16="http://schemas.microsoft.com/office/drawing/2014/main" id="{E387F625-D786-4B96-B8BE-677C782B3B3A}"/>
              </a:ext>
            </a:extLst>
          </p:cNvPr>
          <p:cNvSpPr>
            <a:spLocks noGrp="1"/>
          </p:cNvSpPr>
          <p:nvPr>
            <p:ph type="body" sz="quarter" idx="3"/>
          </p:nvPr>
        </p:nvSpPr>
        <p:spPr/>
        <p:txBody>
          <a:bodyPr/>
          <a:lstStyle/>
          <a:p>
            <a:r>
              <a:rPr lang="en-US" dirty="0"/>
              <a:t>Marginal weed and crop</a:t>
            </a:r>
          </a:p>
        </p:txBody>
      </p:sp>
      <p:sp>
        <p:nvSpPr>
          <p:cNvPr id="8" name="Content Placeholder 7">
            <a:extLst>
              <a:ext uri="{FF2B5EF4-FFF2-40B4-BE49-F238E27FC236}">
                <a16:creationId xmlns:a16="http://schemas.microsoft.com/office/drawing/2014/main" id="{51ADB69D-C63C-441D-9509-8EC822010246}"/>
              </a:ext>
            </a:extLst>
          </p:cNvPr>
          <p:cNvSpPr>
            <a:spLocks noGrp="1"/>
          </p:cNvSpPr>
          <p:nvPr>
            <p:ph sz="quarter" idx="4"/>
          </p:nvPr>
        </p:nvSpPr>
        <p:spPr/>
        <p:txBody>
          <a:bodyPr/>
          <a:lstStyle/>
          <a:p>
            <a:r>
              <a:rPr lang="en-US" sz="2000" dirty="0"/>
              <a:t>Model successfully detecting weed in the presence of crop.</a:t>
            </a:r>
          </a:p>
          <a:p>
            <a:endParaRPr lang="en-US" sz="2000" dirty="0"/>
          </a:p>
        </p:txBody>
      </p:sp>
      <p:pic>
        <p:nvPicPr>
          <p:cNvPr id="9" name="Picture 8">
            <a:extLst>
              <a:ext uri="{FF2B5EF4-FFF2-40B4-BE49-F238E27FC236}">
                <a16:creationId xmlns:a16="http://schemas.microsoft.com/office/drawing/2014/main" id="{F54AA70B-14F3-44DF-9CFC-576720454357}"/>
              </a:ext>
            </a:extLst>
          </p:cNvPr>
          <p:cNvPicPr>
            <a:picLocks noChangeAspect="1"/>
          </p:cNvPicPr>
          <p:nvPr/>
        </p:nvPicPr>
        <p:blipFill>
          <a:blip r:embed="rId2"/>
          <a:stretch>
            <a:fillRect/>
          </a:stretch>
        </p:blipFill>
        <p:spPr>
          <a:xfrm>
            <a:off x="444617" y="2851516"/>
            <a:ext cx="3917658" cy="3129833"/>
          </a:xfrm>
          <a:prstGeom prst="rect">
            <a:avLst/>
          </a:prstGeom>
        </p:spPr>
      </p:pic>
      <p:pic>
        <p:nvPicPr>
          <p:cNvPr id="10" name="Picture 9">
            <a:extLst>
              <a:ext uri="{FF2B5EF4-FFF2-40B4-BE49-F238E27FC236}">
                <a16:creationId xmlns:a16="http://schemas.microsoft.com/office/drawing/2014/main" id="{21DBBBC9-6992-48A6-87BE-9BBA2FABA9C5}"/>
              </a:ext>
            </a:extLst>
          </p:cNvPr>
          <p:cNvPicPr>
            <a:picLocks noChangeAspect="1"/>
          </p:cNvPicPr>
          <p:nvPr/>
        </p:nvPicPr>
        <p:blipFill>
          <a:blip r:embed="rId3"/>
          <a:stretch>
            <a:fillRect/>
          </a:stretch>
        </p:blipFill>
        <p:spPr>
          <a:xfrm>
            <a:off x="4823670" y="2851515"/>
            <a:ext cx="3875713" cy="3129833"/>
          </a:xfrm>
          <a:prstGeom prst="rect">
            <a:avLst/>
          </a:prstGeom>
        </p:spPr>
      </p:pic>
    </p:spTree>
    <p:extLst>
      <p:ext uri="{BB962C8B-B14F-4D97-AF65-F5344CB8AC3E}">
        <p14:creationId xmlns:p14="http://schemas.microsoft.com/office/powerpoint/2010/main" val="711338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05FDB-2AB8-4158-9871-888A26D59DA0}"/>
              </a:ext>
            </a:extLst>
          </p:cNvPr>
          <p:cNvSpPr>
            <a:spLocks noGrp="1"/>
          </p:cNvSpPr>
          <p:nvPr>
            <p:ph type="title"/>
          </p:nvPr>
        </p:nvSpPr>
        <p:spPr/>
        <p:txBody>
          <a:bodyPr/>
          <a:lstStyle/>
          <a:p>
            <a:r>
              <a:rPr lang="en-US" sz="4000" dirty="0">
                <a:solidFill>
                  <a:srgbClr val="0070C0"/>
                </a:solidFill>
              </a:rPr>
              <a:t>Task Flow</a:t>
            </a:r>
          </a:p>
        </p:txBody>
      </p:sp>
      <p:grpSp>
        <p:nvGrpSpPr>
          <p:cNvPr id="5" name="Group 4">
            <a:extLst>
              <a:ext uri="{FF2B5EF4-FFF2-40B4-BE49-F238E27FC236}">
                <a16:creationId xmlns:a16="http://schemas.microsoft.com/office/drawing/2014/main" id="{628AA1AB-4761-414E-9A54-0E636ED0D46A}"/>
              </a:ext>
            </a:extLst>
          </p:cNvPr>
          <p:cNvGrpSpPr>
            <a:grpSpLocks noChangeAspect="1"/>
          </p:cNvGrpSpPr>
          <p:nvPr/>
        </p:nvGrpSpPr>
        <p:grpSpPr bwMode="auto">
          <a:xfrm>
            <a:off x="1845578" y="1057056"/>
            <a:ext cx="5377155" cy="5276850"/>
            <a:chOff x="1348" y="687"/>
            <a:chExt cx="2843" cy="3324"/>
          </a:xfrm>
        </p:grpSpPr>
        <p:sp>
          <p:nvSpPr>
            <p:cNvPr id="6" name="AutoShape 3">
              <a:extLst>
                <a:ext uri="{FF2B5EF4-FFF2-40B4-BE49-F238E27FC236}">
                  <a16:creationId xmlns:a16="http://schemas.microsoft.com/office/drawing/2014/main" id="{F0A19A95-0ADC-4F1A-9500-9FD4140F8E32}"/>
                </a:ext>
              </a:extLst>
            </p:cNvPr>
            <p:cNvSpPr>
              <a:spLocks noChangeAspect="1" noChangeArrowheads="1" noTextEdit="1"/>
            </p:cNvSpPr>
            <p:nvPr/>
          </p:nvSpPr>
          <p:spPr bwMode="auto">
            <a:xfrm>
              <a:off x="1348" y="687"/>
              <a:ext cx="2843" cy="332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a:extLst>
                <a:ext uri="{FF2B5EF4-FFF2-40B4-BE49-F238E27FC236}">
                  <a16:creationId xmlns:a16="http://schemas.microsoft.com/office/drawing/2014/main" id="{DE6156BB-C22E-4D26-A9E6-EC17B67934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8" y="699"/>
              <a:ext cx="2833" cy="331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sp>
        <p:nvSpPr>
          <p:cNvPr id="7" name="Rectangle 6">
            <a:extLst>
              <a:ext uri="{FF2B5EF4-FFF2-40B4-BE49-F238E27FC236}">
                <a16:creationId xmlns:a16="http://schemas.microsoft.com/office/drawing/2014/main" id="{2F32E0FE-0FCA-4BBC-9637-0A738F161D37}"/>
              </a:ext>
            </a:extLst>
          </p:cNvPr>
          <p:cNvSpPr/>
          <p:nvPr/>
        </p:nvSpPr>
        <p:spPr>
          <a:xfrm>
            <a:off x="5763237" y="1275127"/>
            <a:ext cx="1350628" cy="6627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26421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C20C0-2E96-4F49-BFCB-F154CAABD6FC}"/>
              </a:ext>
            </a:extLst>
          </p:cNvPr>
          <p:cNvSpPr>
            <a:spLocks noGrp="1"/>
          </p:cNvSpPr>
          <p:nvPr>
            <p:ph type="title"/>
          </p:nvPr>
        </p:nvSpPr>
        <p:spPr/>
        <p:txBody>
          <a:bodyPr/>
          <a:lstStyle/>
          <a:p>
            <a:r>
              <a:rPr lang="en-IN" dirty="0"/>
              <a:t>Thanks…</a:t>
            </a:r>
          </a:p>
        </p:txBody>
      </p:sp>
    </p:spTree>
    <p:extLst>
      <p:ext uri="{BB962C8B-B14F-4D97-AF65-F5344CB8AC3E}">
        <p14:creationId xmlns:p14="http://schemas.microsoft.com/office/powerpoint/2010/main" val="2046855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450D73-2BF5-4865-93B5-2410EFF09AC3}"/>
              </a:ext>
            </a:extLst>
          </p:cNvPr>
          <p:cNvPicPr>
            <a:picLocks noChangeAspect="1"/>
          </p:cNvPicPr>
          <p:nvPr/>
        </p:nvPicPr>
        <p:blipFill rotWithShape="1">
          <a:blip r:embed="rId2"/>
          <a:srcRect t="4485"/>
          <a:stretch/>
        </p:blipFill>
        <p:spPr>
          <a:xfrm>
            <a:off x="5364985" y="1262296"/>
            <a:ext cx="3006657" cy="4748755"/>
          </a:xfrm>
          <a:prstGeom prst="rect">
            <a:avLst/>
          </a:prstGeom>
        </p:spPr>
      </p:pic>
      <p:pic>
        <p:nvPicPr>
          <p:cNvPr id="6" name="Picture 5">
            <a:extLst>
              <a:ext uri="{FF2B5EF4-FFF2-40B4-BE49-F238E27FC236}">
                <a16:creationId xmlns:a16="http://schemas.microsoft.com/office/drawing/2014/main" id="{088A0B71-B5BE-4F77-BC58-4B4D6D247B0E}"/>
              </a:ext>
            </a:extLst>
          </p:cNvPr>
          <p:cNvPicPr>
            <a:picLocks noChangeAspect="1"/>
          </p:cNvPicPr>
          <p:nvPr/>
        </p:nvPicPr>
        <p:blipFill rotWithShape="1">
          <a:blip r:embed="rId3">
            <a:extLst>
              <a:ext uri="{28A0092B-C50C-407E-A947-70E740481C1C}">
                <a14:useLocalDpi xmlns:a14="http://schemas.microsoft.com/office/drawing/2010/main" val="0"/>
              </a:ext>
            </a:extLst>
          </a:blip>
          <a:srcRect l="29564" t="16237" r="18485" b="16870"/>
          <a:stretch/>
        </p:blipFill>
        <p:spPr>
          <a:xfrm rot="5400000">
            <a:off x="563296" y="2002350"/>
            <a:ext cx="4750424" cy="3266983"/>
          </a:xfrm>
          <a:prstGeom prst="rect">
            <a:avLst/>
          </a:prstGeom>
        </p:spPr>
      </p:pic>
      <p:sp>
        <p:nvSpPr>
          <p:cNvPr id="7" name="TextBox 6">
            <a:extLst>
              <a:ext uri="{FF2B5EF4-FFF2-40B4-BE49-F238E27FC236}">
                <a16:creationId xmlns:a16="http://schemas.microsoft.com/office/drawing/2014/main" id="{9AE35EDB-70BA-4198-A182-31C14744E7A4}"/>
              </a:ext>
            </a:extLst>
          </p:cNvPr>
          <p:cNvSpPr txBox="1"/>
          <p:nvPr/>
        </p:nvSpPr>
        <p:spPr>
          <a:xfrm>
            <a:off x="3613213" y="5641719"/>
            <a:ext cx="1233996" cy="369332"/>
          </a:xfrm>
          <a:prstGeom prst="rect">
            <a:avLst/>
          </a:prstGeom>
          <a:noFill/>
        </p:spPr>
        <p:txBody>
          <a:bodyPr wrap="square" rtlCol="0">
            <a:spAutoFit/>
          </a:bodyPr>
          <a:lstStyle/>
          <a:p>
            <a:r>
              <a:rPr lang="en-IN" dirty="0"/>
              <a:t>Top view</a:t>
            </a:r>
          </a:p>
        </p:txBody>
      </p:sp>
      <p:sp>
        <p:nvSpPr>
          <p:cNvPr id="8" name="TextBox 7">
            <a:extLst>
              <a:ext uri="{FF2B5EF4-FFF2-40B4-BE49-F238E27FC236}">
                <a16:creationId xmlns:a16="http://schemas.microsoft.com/office/drawing/2014/main" id="{5C62878A-1FF3-4694-A0D8-DF39FAB7C0B0}"/>
              </a:ext>
            </a:extLst>
          </p:cNvPr>
          <p:cNvSpPr txBox="1"/>
          <p:nvPr/>
        </p:nvSpPr>
        <p:spPr>
          <a:xfrm>
            <a:off x="6880197" y="5654995"/>
            <a:ext cx="1491445" cy="369332"/>
          </a:xfrm>
          <a:prstGeom prst="rect">
            <a:avLst/>
          </a:prstGeom>
          <a:noFill/>
        </p:spPr>
        <p:txBody>
          <a:bodyPr wrap="square" rtlCol="0">
            <a:spAutoFit/>
          </a:bodyPr>
          <a:lstStyle/>
          <a:p>
            <a:r>
              <a:rPr lang="en-IN" dirty="0"/>
              <a:t>Bottom view</a:t>
            </a:r>
          </a:p>
        </p:txBody>
      </p:sp>
    </p:spTree>
    <p:extLst>
      <p:ext uri="{BB962C8B-B14F-4D97-AF65-F5344CB8AC3E}">
        <p14:creationId xmlns:p14="http://schemas.microsoft.com/office/powerpoint/2010/main" val="2061607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ECBF3-1387-4792-981D-C79AA763FD57}"/>
              </a:ext>
            </a:extLst>
          </p:cNvPr>
          <p:cNvSpPr>
            <a:spLocks noGrp="1"/>
          </p:cNvSpPr>
          <p:nvPr>
            <p:ph type="title"/>
          </p:nvPr>
        </p:nvSpPr>
        <p:spPr/>
        <p:txBody>
          <a:bodyPr/>
          <a:lstStyle/>
          <a:p>
            <a:r>
              <a:rPr lang="en-IN" sz="4000" dirty="0">
                <a:solidFill>
                  <a:srgbClr val="0070C0"/>
                </a:solidFill>
              </a:rPr>
              <a:t>Mechanical aspects</a:t>
            </a:r>
          </a:p>
        </p:txBody>
      </p:sp>
      <p:sp>
        <p:nvSpPr>
          <p:cNvPr id="3" name="Content Placeholder 2">
            <a:extLst>
              <a:ext uri="{FF2B5EF4-FFF2-40B4-BE49-F238E27FC236}">
                <a16:creationId xmlns:a16="http://schemas.microsoft.com/office/drawing/2014/main" id="{C677437F-CD7E-4482-B6D3-C9C8B62B40F5}"/>
              </a:ext>
            </a:extLst>
          </p:cNvPr>
          <p:cNvSpPr>
            <a:spLocks noGrp="1"/>
          </p:cNvSpPr>
          <p:nvPr>
            <p:ph sz="half" idx="2"/>
          </p:nvPr>
        </p:nvSpPr>
        <p:spPr/>
        <p:txBody>
          <a:bodyPr/>
          <a:lstStyle/>
          <a:p>
            <a:pPr marL="0" indent="0">
              <a:buNone/>
            </a:pPr>
            <a:r>
              <a:rPr lang="en-IN" sz="2800" dirty="0">
                <a:latin typeface="+mn-lt"/>
              </a:rPr>
              <a:t>As per the proposed mechanical design, the Terrain Farming Robot has been divided into following modules.</a:t>
            </a:r>
          </a:p>
          <a:p>
            <a:pPr lvl="1">
              <a:buFont typeface="Wingdings" panose="05000000000000000000" pitchFamily="2" charset="2"/>
              <a:buChar char="q"/>
            </a:pPr>
            <a:r>
              <a:rPr lang="en-IN" dirty="0">
                <a:latin typeface="+mn-lt"/>
              </a:rPr>
              <a:t> </a:t>
            </a:r>
            <a:r>
              <a:rPr lang="en-IN" sz="2800" b="1" dirty="0">
                <a:latin typeface="+mn-lt"/>
              </a:rPr>
              <a:t>Traversing</a:t>
            </a:r>
          </a:p>
          <a:p>
            <a:pPr lvl="1">
              <a:buFont typeface="Wingdings" panose="05000000000000000000" pitchFamily="2" charset="2"/>
              <a:buChar char="q"/>
            </a:pPr>
            <a:r>
              <a:rPr lang="en-IN" sz="2800" b="1" dirty="0">
                <a:latin typeface="+mn-lt"/>
              </a:rPr>
              <a:t> Climbing </a:t>
            </a:r>
          </a:p>
          <a:p>
            <a:pPr lvl="1">
              <a:buFont typeface="Wingdings" panose="05000000000000000000" pitchFamily="2" charset="2"/>
              <a:buChar char="q"/>
            </a:pPr>
            <a:r>
              <a:rPr lang="en-IN" sz="2800" b="1" dirty="0">
                <a:latin typeface="+mn-lt"/>
              </a:rPr>
              <a:t> Ploughing</a:t>
            </a:r>
          </a:p>
          <a:p>
            <a:pPr lvl="1">
              <a:buFont typeface="Wingdings" panose="05000000000000000000" pitchFamily="2" charset="2"/>
              <a:buChar char="q"/>
            </a:pPr>
            <a:r>
              <a:rPr lang="en-IN" sz="2800" b="1" dirty="0">
                <a:latin typeface="+mn-lt"/>
              </a:rPr>
              <a:t> Seeding</a:t>
            </a:r>
          </a:p>
          <a:p>
            <a:pPr lvl="1">
              <a:buFont typeface="Wingdings" panose="05000000000000000000" pitchFamily="2" charset="2"/>
              <a:buChar char="q"/>
            </a:pPr>
            <a:r>
              <a:rPr lang="en-IN" sz="2800" b="1" dirty="0">
                <a:latin typeface="+mn-lt"/>
              </a:rPr>
              <a:t> Watering</a:t>
            </a:r>
          </a:p>
          <a:p>
            <a:pPr lvl="1">
              <a:buFont typeface="Wingdings" panose="05000000000000000000" pitchFamily="2" charset="2"/>
              <a:buChar char="q"/>
            </a:pPr>
            <a:r>
              <a:rPr lang="en-IN" sz="2800" b="1" dirty="0">
                <a:latin typeface="+mn-lt"/>
              </a:rPr>
              <a:t> Harvesting</a:t>
            </a:r>
          </a:p>
          <a:p>
            <a:pPr lvl="1">
              <a:buFont typeface="Wingdings" panose="05000000000000000000" pitchFamily="2" charset="2"/>
              <a:buChar char="q"/>
            </a:pPr>
            <a:r>
              <a:rPr lang="en-IN" sz="2800" b="1" dirty="0">
                <a:latin typeface="+mn-lt"/>
              </a:rPr>
              <a:t> Weed Detection</a:t>
            </a:r>
            <a:endParaRPr lang="en-IN" sz="2800" dirty="0">
              <a:latin typeface="+mn-lt"/>
            </a:endParaRPr>
          </a:p>
        </p:txBody>
      </p:sp>
    </p:spTree>
    <p:extLst>
      <p:ext uri="{BB962C8B-B14F-4D97-AF65-F5344CB8AC3E}">
        <p14:creationId xmlns:p14="http://schemas.microsoft.com/office/powerpoint/2010/main" val="3319993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E9026-2FF3-47A0-8E68-357921212BAA}"/>
              </a:ext>
            </a:extLst>
          </p:cNvPr>
          <p:cNvSpPr>
            <a:spLocks noGrp="1"/>
          </p:cNvSpPr>
          <p:nvPr>
            <p:ph type="title"/>
          </p:nvPr>
        </p:nvSpPr>
        <p:spPr/>
        <p:txBody>
          <a:bodyPr/>
          <a:lstStyle/>
          <a:p>
            <a:r>
              <a:rPr lang="en-IN" sz="4000" dirty="0">
                <a:solidFill>
                  <a:srgbClr val="0070C0"/>
                </a:solidFill>
              </a:rPr>
              <a:t>Traversing</a:t>
            </a:r>
          </a:p>
        </p:txBody>
      </p:sp>
      <p:sp>
        <p:nvSpPr>
          <p:cNvPr id="3" name="Content Placeholder 2">
            <a:extLst>
              <a:ext uri="{FF2B5EF4-FFF2-40B4-BE49-F238E27FC236}">
                <a16:creationId xmlns:a16="http://schemas.microsoft.com/office/drawing/2014/main" id="{1106C064-D537-48D6-8CBC-FF972A47F3F8}"/>
              </a:ext>
            </a:extLst>
          </p:cNvPr>
          <p:cNvSpPr>
            <a:spLocks noGrp="1"/>
          </p:cNvSpPr>
          <p:nvPr>
            <p:ph sz="half" idx="2"/>
          </p:nvPr>
        </p:nvSpPr>
        <p:spPr/>
        <p:txBody>
          <a:bodyPr/>
          <a:lstStyle/>
          <a:p>
            <a:r>
              <a:rPr lang="en-IN" dirty="0"/>
              <a:t>The bot traverses on the concept of a four wheel differential chassis, along with two central idler wheels for extra stability while climbing the steps and traversing on uneven surfaces.</a:t>
            </a:r>
          </a:p>
          <a:p>
            <a:r>
              <a:rPr lang="en-IN" dirty="0"/>
              <a:t>A rotary encoder is attached on a spiked free wheel to calculate the readings without any slipping errors. </a:t>
            </a:r>
          </a:p>
        </p:txBody>
      </p:sp>
      <p:pic>
        <p:nvPicPr>
          <p:cNvPr id="6" name="Picture 5">
            <a:extLst>
              <a:ext uri="{FF2B5EF4-FFF2-40B4-BE49-F238E27FC236}">
                <a16:creationId xmlns:a16="http://schemas.microsoft.com/office/drawing/2014/main" id="{59B99214-E0B4-4C5B-BB33-5D23FA3CD3B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400" r="18830"/>
          <a:stretch/>
        </p:blipFill>
        <p:spPr>
          <a:xfrm>
            <a:off x="980232" y="3240162"/>
            <a:ext cx="3431970" cy="2987418"/>
          </a:xfrm>
          <a:prstGeom prst="rect">
            <a:avLst/>
          </a:prstGeom>
        </p:spPr>
      </p:pic>
      <p:pic>
        <p:nvPicPr>
          <p:cNvPr id="8" name="Picture 7">
            <a:extLst>
              <a:ext uri="{FF2B5EF4-FFF2-40B4-BE49-F238E27FC236}">
                <a16:creationId xmlns:a16="http://schemas.microsoft.com/office/drawing/2014/main" id="{8AD007CC-F0AA-43DD-9E4E-1B315DE4B701}"/>
              </a:ext>
            </a:extLst>
          </p:cNvPr>
          <p:cNvPicPr>
            <a:picLocks noChangeAspect="1"/>
          </p:cNvPicPr>
          <p:nvPr/>
        </p:nvPicPr>
        <p:blipFill rotWithShape="1">
          <a:blip r:embed="rId3">
            <a:extLst>
              <a:ext uri="{28A0092B-C50C-407E-A947-70E740481C1C}">
                <a14:useLocalDpi xmlns:a14="http://schemas.microsoft.com/office/drawing/2010/main" val="0"/>
              </a:ext>
            </a:extLst>
          </a:blip>
          <a:srcRect l="35435" t="24143" r="17186" b="6602"/>
          <a:stretch/>
        </p:blipFill>
        <p:spPr>
          <a:xfrm>
            <a:off x="4731800" y="3240163"/>
            <a:ext cx="3826402" cy="2987418"/>
          </a:xfrm>
          <a:prstGeom prst="rect">
            <a:avLst/>
          </a:prstGeom>
        </p:spPr>
      </p:pic>
    </p:spTree>
    <p:extLst>
      <p:ext uri="{BB962C8B-B14F-4D97-AF65-F5344CB8AC3E}">
        <p14:creationId xmlns:p14="http://schemas.microsoft.com/office/powerpoint/2010/main" val="3858625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4C0-2112-4C7E-AC96-6754241BF309}"/>
              </a:ext>
            </a:extLst>
          </p:cNvPr>
          <p:cNvSpPr>
            <a:spLocks noGrp="1"/>
          </p:cNvSpPr>
          <p:nvPr>
            <p:ph type="title"/>
          </p:nvPr>
        </p:nvSpPr>
        <p:spPr/>
        <p:txBody>
          <a:bodyPr/>
          <a:lstStyle/>
          <a:p>
            <a:r>
              <a:rPr lang="en-IN" sz="4000" dirty="0">
                <a:solidFill>
                  <a:srgbClr val="0070C0"/>
                </a:solidFill>
              </a:rPr>
              <a:t>Climbing</a:t>
            </a:r>
          </a:p>
        </p:txBody>
      </p:sp>
      <p:sp>
        <p:nvSpPr>
          <p:cNvPr id="3" name="Content Placeholder 2">
            <a:extLst>
              <a:ext uri="{FF2B5EF4-FFF2-40B4-BE49-F238E27FC236}">
                <a16:creationId xmlns:a16="http://schemas.microsoft.com/office/drawing/2014/main" id="{ACB8237E-26BC-4103-B9D6-10A66E42D34B}"/>
              </a:ext>
            </a:extLst>
          </p:cNvPr>
          <p:cNvSpPr>
            <a:spLocks noGrp="1"/>
          </p:cNvSpPr>
          <p:nvPr>
            <p:ph sz="half" idx="2"/>
          </p:nvPr>
        </p:nvSpPr>
        <p:spPr>
          <a:xfrm>
            <a:off x="180653" y="1173984"/>
            <a:ext cx="8768137" cy="2829845"/>
          </a:xfrm>
        </p:spPr>
        <p:txBody>
          <a:bodyPr/>
          <a:lstStyle/>
          <a:p>
            <a:pPr algn="just"/>
            <a:r>
              <a:rPr lang="en-IN" dirty="0"/>
              <a:t>Climbing of the bot is the actuation to be taken most care because it should be efficient in terms of power consumption and strong enough to take the load of the whole bot.</a:t>
            </a:r>
          </a:p>
          <a:p>
            <a:pPr algn="just"/>
            <a:r>
              <a:rPr lang="en-IN" dirty="0"/>
              <a:t>For this, a mechanism is proposed with the help of 6 lead screws operated by 3 planetary geared DC motors.</a:t>
            </a:r>
          </a:p>
          <a:p>
            <a:pPr algn="just"/>
            <a:r>
              <a:rPr lang="en-IN" dirty="0"/>
              <a:t>An algorithm involving a series of steps is followed by the bot which is explained in next slide.</a:t>
            </a:r>
          </a:p>
        </p:txBody>
      </p:sp>
    </p:spTree>
    <p:extLst>
      <p:ext uri="{BB962C8B-B14F-4D97-AF65-F5344CB8AC3E}">
        <p14:creationId xmlns:p14="http://schemas.microsoft.com/office/powerpoint/2010/main" val="239421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0287" y="3866771"/>
            <a:ext cx="2847703" cy="3416320"/>
          </a:xfrm>
          <a:prstGeom prst="rect">
            <a:avLst/>
          </a:prstGeom>
          <a:noFill/>
        </p:spPr>
        <p:txBody>
          <a:bodyPr wrap="square" rtlCol="0">
            <a:spAutoFit/>
          </a:bodyPr>
          <a:lstStyle/>
          <a:p>
            <a:pPr algn="just"/>
            <a:r>
              <a:rPr lang="en-US" dirty="0">
                <a:latin typeface="Arial" panose="020B0604020202020204" pitchFamily="34" charset="0"/>
                <a:cs typeface="Arial" panose="020B0604020202020204" pitchFamily="34" charset="0"/>
              </a:rPr>
              <a:t>In the first step, the lead screws of Middle and Back-wheel assemblies will be actuated and the chassis will be lifted up to 45cm above the ground. Then the bot will move forward until the front wheels rest above the stair.</a:t>
            </a:r>
          </a:p>
          <a:p>
            <a:pPr algn="just"/>
            <a:br>
              <a:rPr lang="en-US" dirty="0"/>
            </a:br>
            <a:endParaRPr lang="en-IN" dirty="0"/>
          </a:p>
        </p:txBody>
      </p:sp>
      <p:sp>
        <p:nvSpPr>
          <p:cNvPr id="3" name="TextBox 2"/>
          <p:cNvSpPr txBox="1"/>
          <p:nvPr/>
        </p:nvSpPr>
        <p:spPr>
          <a:xfrm>
            <a:off x="3057990" y="1249556"/>
            <a:ext cx="3213463" cy="1477328"/>
          </a:xfrm>
          <a:prstGeom prst="rect">
            <a:avLst/>
          </a:prstGeom>
          <a:noFill/>
        </p:spPr>
        <p:txBody>
          <a:bodyPr wrap="square" rtlCol="0">
            <a:spAutoFit/>
          </a:bodyPr>
          <a:lstStyle/>
          <a:p>
            <a:pPr algn="just"/>
            <a:r>
              <a:rPr lang="en-US" dirty="0">
                <a:latin typeface="Arial" panose="020B0604020202020204" pitchFamily="34" charset="0"/>
                <a:cs typeface="Arial" panose="020B0604020202020204" pitchFamily="34" charset="0"/>
              </a:rPr>
              <a:t>In the second step, the Middle Wheels will be pulled back up and the bot will move forward to rest on the stair on front and middle wheels.</a:t>
            </a:r>
            <a:endParaRPr lang="en-IN" dirty="0">
              <a:latin typeface="Arial" panose="020B0604020202020204" pitchFamily="34" charset="0"/>
              <a:cs typeface="Arial" panose="020B0604020202020204" pitchFamily="34" charset="0"/>
            </a:endParaRPr>
          </a:p>
        </p:txBody>
      </p:sp>
      <p:sp>
        <p:nvSpPr>
          <p:cNvPr id="5" name="TextBox 4"/>
          <p:cNvSpPr txBox="1"/>
          <p:nvPr/>
        </p:nvSpPr>
        <p:spPr>
          <a:xfrm>
            <a:off x="6271453" y="4057553"/>
            <a:ext cx="2680958" cy="1200329"/>
          </a:xfrm>
          <a:prstGeom prst="rect">
            <a:avLst/>
          </a:prstGeom>
          <a:noFill/>
        </p:spPr>
        <p:txBody>
          <a:bodyPr wrap="square" rtlCol="0">
            <a:spAutoFit/>
          </a:bodyPr>
          <a:lstStyle/>
          <a:p>
            <a:pPr algn="just"/>
            <a:r>
              <a:rPr lang="en-US" dirty="0">
                <a:latin typeface="Arial" panose="020B0604020202020204" pitchFamily="34" charset="0"/>
                <a:cs typeface="Arial" panose="020B0604020202020204" pitchFamily="34" charset="0"/>
              </a:rPr>
              <a:t>In the last step, the back wheels will be pulled up and the bot will have climbed up the stair.</a:t>
            </a:r>
            <a:endParaRPr lang="en-IN"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9917" y="2989926"/>
            <a:ext cx="2989609" cy="350604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1453" y="1249556"/>
            <a:ext cx="2680958" cy="2807997"/>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215" y="1249556"/>
            <a:ext cx="2623849" cy="2617215"/>
          </a:xfrm>
          <a:prstGeom prst="rect">
            <a:avLst/>
          </a:prstGeom>
        </p:spPr>
      </p:pic>
    </p:spTree>
    <p:extLst>
      <p:ext uri="{BB962C8B-B14F-4D97-AF65-F5344CB8AC3E}">
        <p14:creationId xmlns:p14="http://schemas.microsoft.com/office/powerpoint/2010/main" val="1384511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173A0-AE4D-4469-A520-EE14370DF1E5}"/>
              </a:ext>
            </a:extLst>
          </p:cNvPr>
          <p:cNvSpPr>
            <a:spLocks noGrp="1"/>
          </p:cNvSpPr>
          <p:nvPr>
            <p:ph type="title"/>
          </p:nvPr>
        </p:nvSpPr>
        <p:spPr/>
        <p:txBody>
          <a:bodyPr/>
          <a:lstStyle/>
          <a:p>
            <a:r>
              <a:rPr lang="en-IN" sz="4000" dirty="0">
                <a:solidFill>
                  <a:srgbClr val="0070C0"/>
                </a:solidFill>
              </a:rPr>
              <a:t>Ploughing</a:t>
            </a:r>
          </a:p>
        </p:txBody>
      </p:sp>
      <p:sp>
        <p:nvSpPr>
          <p:cNvPr id="3" name="Content Placeholder 2">
            <a:extLst>
              <a:ext uri="{FF2B5EF4-FFF2-40B4-BE49-F238E27FC236}">
                <a16:creationId xmlns:a16="http://schemas.microsoft.com/office/drawing/2014/main" id="{D23B3993-5A99-4D39-90B0-3AB642243DA4}"/>
              </a:ext>
            </a:extLst>
          </p:cNvPr>
          <p:cNvSpPr>
            <a:spLocks noGrp="1"/>
          </p:cNvSpPr>
          <p:nvPr>
            <p:ph sz="half" idx="2"/>
          </p:nvPr>
        </p:nvSpPr>
        <p:spPr>
          <a:xfrm>
            <a:off x="180653" y="1173985"/>
            <a:ext cx="8839060" cy="2705558"/>
          </a:xfrm>
        </p:spPr>
        <p:txBody>
          <a:bodyPr/>
          <a:lstStyle/>
          <a:p>
            <a:pPr algn="just"/>
            <a:r>
              <a:rPr lang="en-IN" dirty="0"/>
              <a:t>Disc ploughs are the best option available as ploughs because they require less power and can easily work on </a:t>
            </a:r>
            <a:r>
              <a:rPr lang="en-IN" b="1" dirty="0"/>
              <a:t>stony</a:t>
            </a:r>
            <a:r>
              <a:rPr lang="en-IN" dirty="0"/>
              <a:t> lands too.</a:t>
            </a:r>
          </a:p>
          <a:p>
            <a:pPr algn="just"/>
            <a:r>
              <a:rPr lang="en-IN" dirty="0"/>
              <a:t>We used a concave disk which generally maintains a certain angle (15-25 degrees) with respect to the vertical, known as the tilt angle. This helps in increasing the depth or maintaining a particular depth which we want.</a:t>
            </a:r>
          </a:p>
        </p:txBody>
      </p:sp>
      <p:sp>
        <p:nvSpPr>
          <p:cNvPr id="4" name="TextBox 3">
            <a:extLst>
              <a:ext uri="{FF2B5EF4-FFF2-40B4-BE49-F238E27FC236}">
                <a16:creationId xmlns:a16="http://schemas.microsoft.com/office/drawing/2014/main" id="{100740D4-8BBE-479C-8657-C1F5E5AA5EE8}"/>
              </a:ext>
            </a:extLst>
          </p:cNvPr>
          <p:cNvSpPr txBox="1"/>
          <p:nvPr/>
        </p:nvSpPr>
        <p:spPr>
          <a:xfrm>
            <a:off x="266329" y="4003829"/>
            <a:ext cx="4696288" cy="2308324"/>
          </a:xfrm>
          <a:prstGeom prst="rect">
            <a:avLst/>
          </a:prstGeom>
          <a:noFill/>
        </p:spPr>
        <p:txBody>
          <a:bodyPr wrap="square" rtlCol="0">
            <a:spAutoFit/>
          </a:bodyPr>
          <a:lstStyle/>
          <a:p>
            <a:pPr marL="285750" indent="-285750" algn="just">
              <a:buFont typeface="Arial" panose="020B0604020202020204" pitchFamily="34" charset="0"/>
              <a:buChar char="•"/>
            </a:pPr>
            <a:r>
              <a:rPr lang="en-IN" sz="2400" dirty="0">
                <a:latin typeface="Arial" panose="020B0604020202020204" pitchFamily="34" charset="0"/>
                <a:cs typeface="Arial" panose="020B0604020202020204" pitchFamily="34" charset="0"/>
              </a:rPr>
              <a:t>The discs also maintain an angle of 40-45 degrees with the direction of travel which helps it in rotation and opening of the soil by </a:t>
            </a:r>
            <a:r>
              <a:rPr lang="en-IN" sz="2400" b="1" dirty="0">
                <a:latin typeface="Arial" panose="020B0604020202020204" pitchFamily="34" charset="0"/>
                <a:cs typeface="Arial" panose="020B0604020202020204" pitchFamily="34" charset="0"/>
              </a:rPr>
              <a:t>scooping</a:t>
            </a:r>
            <a:r>
              <a:rPr lang="en-IN" sz="2400" dirty="0">
                <a:latin typeface="Arial" panose="020B0604020202020204" pitchFamily="34" charset="0"/>
                <a:cs typeface="Arial" panose="020B0604020202020204" pitchFamily="34" charset="0"/>
              </a:rPr>
              <a:t> it out simultaneously.</a:t>
            </a:r>
          </a:p>
        </p:txBody>
      </p:sp>
      <p:pic>
        <p:nvPicPr>
          <p:cNvPr id="6" name="Picture 5">
            <a:extLst>
              <a:ext uri="{FF2B5EF4-FFF2-40B4-BE49-F238E27FC236}">
                <a16:creationId xmlns:a16="http://schemas.microsoft.com/office/drawing/2014/main" id="{40579799-F823-4E53-8D9B-F757742E37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67618" y="4003829"/>
            <a:ext cx="3594643" cy="2216582"/>
          </a:xfrm>
          <a:prstGeom prst="rect">
            <a:avLst/>
          </a:prstGeom>
        </p:spPr>
      </p:pic>
    </p:spTree>
    <p:extLst>
      <p:ext uri="{BB962C8B-B14F-4D97-AF65-F5344CB8AC3E}">
        <p14:creationId xmlns:p14="http://schemas.microsoft.com/office/powerpoint/2010/main" val="32764954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6EBA8-E345-48C9-AB69-785A6EF3DC31}"/>
              </a:ext>
            </a:extLst>
          </p:cNvPr>
          <p:cNvSpPr>
            <a:spLocks noGrp="1"/>
          </p:cNvSpPr>
          <p:nvPr>
            <p:ph type="title"/>
          </p:nvPr>
        </p:nvSpPr>
        <p:spPr>
          <a:xfrm>
            <a:off x="180654" y="202990"/>
            <a:ext cx="5172581" cy="554587"/>
          </a:xfrm>
        </p:spPr>
        <p:txBody>
          <a:bodyPr/>
          <a:lstStyle/>
          <a:p>
            <a:r>
              <a:rPr lang="en-IN" sz="4000" dirty="0">
                <a:solidFill>
                  <a:srgbClr val="0070C0"/>
                </a:solidFill>
              </a:rPr>
              <a:t>Seeding </a:t>
            </a:r>
            <a:r>
              <a:rPr lang="en-IN" sz="3600" dirty="0">
                <a:solidFill>
                  <a:srgbClr val="0070C0"/>
                </a:solidFill>
              </a:rPr>
              <a:t>(</a:t>
            </a:r>
            <a:r>
              <a:rPr lang="en-IN" sz="3600" b="0" dirty="0">
                <a:solidFill>
                  <a:srgbClr val="0070C0"/>
                </a:solidFill>
              </a:rPr>
              <a:t>Happy </a:t>
            </a:r>
            <a:r>
              <a:rPr lang="en-IN" sz="3600" b="0" dirty="0" err="1">
                <a:solidFill>
                  <a:srgbClr val="0070C0"/>
                </a:solidFill>
              </a:rPr>
              <a:t>Seeder</a:t>
            </a:r>
            <a:r>
              <a:rPr lang="en-IN" sz="3600" dirty="0">
                <a:solidFill>
                  <a:srgbClr val="0070C0"/>
                </a:solidFill>
              </a:rPr>
              <a:t>)</a:t>
            </a:r>
          </a:p>
        </p:txBody>
      </p:sp>
      <p:sp>
        <p:nvSpPr>
          <p:cNvPr id="3" name="Content Placeholder 2">
            <a:extLst>
              <a:ext uri="{FF2B5EF4-FFF2-40B4-BE49-F238E27FC236}">
                <a16:creationId xmlns:a16="http://schemas.microsoft.com/office/drawing/2014/main" id="{B973BD7D-C2CC-458A-8A58-7F703E66574C}"/>
              </a:ext>
            </a:extLst>
          </p:cNvPr>
          <p:cNvSpPr>
            <a:spLocks noGrp="1"/>
          </p:cNvSpPr>
          <p:nvPr>
            <p:ph sz="half" idx="2"/>
          </p:nvPr>
        </p:nvSpPr>
        <p:spPr>
          <a:xfrm>
            <a:off x="180653" y="1173984"/>
            <a:ext cx="8768137" cy="1942078"/>
          </a:xfrm>
        </p:spPr>
        <p:txBody>
          <a:bodyPr/>
          <a:lstStyle/>
          <a:p>
            <a:r>
              <a:rPr lang="en-IN" sz="2000" b="1" dirty="0"/>
              <a:t>Happy </a:t>
            </a:r>
            <a:r>
              <a:rPr lang="en-IN" sz="2000" b="1" dirty="0" err="1"/>
              <a:t>Seeder</a:t>
            </a:r>
            <a:r>
              <a:rPr lang="en-IN" sz="2000" b="1" dirty="0"/>
              <a:t> </a:t>
            </a:r>
            <a:r>
              <a:rPr lang="en-IN" sz="2000" dirty="0"/>
              <a:t>is gaining popularity these days among </a:t>
            </a:r>
            <a:r>
              <a:rPr lang="en-US" sz="2000" dirty="0"/>
              <a:t>farmers which  involves technology instead of using the </a:t>
            </a:r>
            <a:r>
              <a:rPr lang="en-US" sz="2000" b="1" dirty="0"/>
              <a:t>polluting</a:t>
            </a:r>
            <a:r>
              <a:rPr lang="en-US" sz="2000" dirty="0"/>
              <a:t> method of crop stubble burning in the sowing seasons.  </a:t>
            </a:r>
          </a:p>
          <a:p>
            <a:r>
              <a:rPr lang="en-US" sz="2000" dirty="0"/>
              <a:t>The Happy Seeder </a:t>
            </a:r>
            <a:r>
              <a:rPr lang="en-US" sz="2000" b="1" dirty="0"/>
              <a:t>cuts and lifts paddy/rice straw</a:t>
            </a:r>
            <a:r>
              <a:rPr lang="en-US" sz="2000" dirty="0"/>
              <a:t>, sows wheat and other crop seeds into the bare soil and deposits the straw over the sown area as mulch.</a:t>
            </a:r>
          </a:p>
        </p:txBody>
      </p:sp>
      <p:sp>
        <p:nvSpPr>
          <p:cNvPr id="8" name="TextBox 7">
            <a:extLst>
              <a:ext uri="{FF2B5EF4-FFF2-40B4-BE49-F238E27FC236}">
                <a16:creationId xmlns:a16="http://schemas.microsoft.com/office/drawing/2014/main" id="{3754168A-2FB4-4C1B-BE10-653EC02AF986}"/>
              </a:ext>
            </a:extLst>
          </p:cNvPr>
          <p:cNvSpPr txBox="1"/>
          <p:nvPr/>
        </p:nvSpPr>
        <p:spPr>
          <a:xfrm>
            <a:off x="541536" y="3143290"/>
            <a:ext cx="4301678" cy="1477328"/>
          </a:xfrm>
          <a:prstGeom prst="rect">
            <a:avLst/>
          </a:prstGeom>
          <a:noFill/>
        </p:spPr>
        <p:txBody>
          <a:bodyPr wrap="square" rtlCol="0">
            <a:spAutoFit/>
          </a:bodyPr>
          <a:lstStyle/>
          <a:p>
            <a:pPr marL="285750" indent="-285750">
              <a:buFont typeface="Wingdings" panose="05000000000000000000" pitchFamily="2" charset="2"/>
              <a:buChar char="ü"/>
            </a:pPr>
            <a:r>
              <a:rPr lang="en-US" b="1" dirty="0"/>
              <a:t>Prevents</a:t>
            </a:r>
            <a:r>
              <a:rPr lang="en-US" dirty="0"/>
              <a:t> </a:t>
            </a:r>
            <a:r>
              <a:rPr lang="en-US" b="1" dirty="0"/>
              <a:t>Shifting Cultivation</a:t>
            </a:r>
            <a:r>
              <a:rPr lang="en-US" dirty="0"/>
              <a:t>.</a:t>
            </a:r>
          </a:p>
          <a:p>
            <a:pPr marL="285750" indent="-285750">
              <a:buFont typeface="Wingdings" panose="05000000000000000000" pitchFamily="2" charset="2"/>
              <a:buChar char="ü"/>
            </a:pPr>
            <a:r>
              <a:rPr lang="en-US" dirty="0"/>
              <a:t>Environment friendly technology.</a:t>
            </a:r>
          </a:p>
          <a:p>
            <a:pPr marL="285750" indent="-285750">
              <a:buFont typeface="Wingdings" panose="05000000000000000000" pitchFamily="2" charset="2"/>
              <a:buChar char="ü"/>
            </a:pPr>
            <a:r>
              <a:rPr lang="en-US" dirty="0"/>
              <a:t>Improved soil health.</a:t>
            </a:r>
          </a:p>
          <a:p>
            <a:pPr marL="285750" indent="-285750">
              <a:buFont typeface="Wingdings" panose="05000000000000000000" pitchFamily="2" charset="2"/>
              <a:buChar char="ü"/>
            </a:pPr>
            <a:r>
              <a:rPr lang="en-US" dirty="0"/>
              <a:t>Saves Fuel &amp; Time.</a:t>
            </a:r>
          </a:p>
          <a:p>
            <a:pPr marL="285750" indent="-285750">
              <a:buFont typeface="Wingdings" panose="05000000000000000000" pitchFamily="2" charset="2"/>
              <a:buChar char="ü"/>
            </a:pPr>
            <a:r>
              <a:rPr lang="en-US" dirty="0"/>
              <a:t>Sows wheat in the residual moisture.</a:t>
            </a:r>
          </a:p>
        </p:txBody>
      </p:sp>
      <p:pic>
        <p:nvPicPr>
          <p:cNvPr id="5" name="Picture 4">
            <a:extLst>
              <a:ext uri="{FF2B5EF4-FFF2-40B4-BE49-F238E27FC236}">
                <a16:creationId xmlns:a16="http://schemas.microsoft.com/office/drawing/2014/main" id="{5C8BC923-CDBF-4BA2-B0C2-D953D4C069B8}"/>
              </a:ext>
            </a:extLst>
          </p:cNvPr>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41536" y="4647846"/>
            <a:ext cx="4301678" cy="1579897"/>
          </a:xfrm>
          <a:prstGeom prst="rect">
            <a:avLst/>
          </a:prstGeom>
        </p:spPr>
      </p:pic>
      <p:pic>
        <p:nvPicPr>
          <p:cNvPr id="7" name="Picture 6">
            <a:extLst>
              <a:ext uri="{FF2B5EF4-FFF2-40B4-BE49-F238E27FC236}">
                <a16:creationId xmlns:a16="http://schemas.microsoft.com/office/drawing/2014/main" id="{F1EADB19-651B-44ED-9880-0575EEC33C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5447" y="3429000"/>
            <a:ext cx="3943343" cy="2798742"/>
          </a:xfrm>
          <a:prstGeom prst="rect">
            <a:avLst/>
          </a:prstGeom>
        </p:spPr>
      </p:pic>
    </p:spTree>
    <p:extLst>
      <p:ext uri="{BB962C8B-B14F-4D97-AF65-F5344CB8AC3E}">
        <p14:creationId xmlns:p14="http://schemas.microsoft.com/office/powerpoint/2010/main" val="1174294797"/>
      </p:ext>
    </p:extLst>
  </p:cSld>
  <p:clrMapOvr>
    <a:masterClrMapping/>
  </p:clrMapOvr>
</p:sld>
</file>

<file path=ppt/theme/theme1.xml><?xml version="1.0" encoding="utf-8"?>
<a:theme xmlns:a="http://schemas.openxmlformats.org/drawingml/2006/main" name="IITR_PPT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ITR_template_sudiproy.pptx" id="{E7BE3218-A97E-4E6F-BE9F-92D6192B2CD5}" vid="{3EDE8FBA-E8F1-4B0B-AEA8-7DC234A91AE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IITR_template_sudiproy</Template>
  <TotalTime>2051</TotalTime>
  <Words>1652</Words>
  <Application>Microsoft Office PowerPoint</Application>
  <PresentationFormat>On-screen Show (4:3)</PresentationFormat>
  <Paragraphs>170</Paragraphs>
  <Slides>29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Algerian</vt:lpstr>
      <vt:lpstr>Arial</vt:lpstr>
      <vt:lpstr>Bookman Old Style</vt:lpstr>
      <vt:lpstr>Calibri</vt:lpstr>
      <vt:lpstr>Franklin Gothic Demi</vt:lpstr>
      <vt:lpstr>Wingdings</vt:lpstr>
      <vt:lpstr>IITR_PPT_Template</vt:lpstr>
      <vt:lpstr>Inter IIT Tech Meet 8.0</vt:lpstr>
      <vt:lpstr>Proposed Design</vt:lpstr>
      <vt:lpstr>PowerPoint Presentation</vt:lpstr>
      <vt:lpstr>Mechanical aspects</vt:lpstr>
      <vt:lpstr>Traversing</vt:lpstr>
      <vt:lpstr>Climbing</vt:lpstr>
      <vt:lpstr>PowerPoint Presentation</vt:lpstr>
      <vt:lpstr>Ploughing</vt:lpstr>
      <vt:lpstr>Seeding (Happy Seeder)</vt:lpstr>
      <vt:lpstr>PowerPoint Presentation</vt:lpstr>
      <vt:lpstr>Harvesting</vt:lpstr>
      <vt:lpstr>Electronic Aspects</vt:lpstr>
      <vt:lpstr>Task flow for bot navigation</vt:lpstr>
      <vt:lpstr>Traversing</vt:lpstr>
      <vt:lpstr>PowerPoint Presentation</vt:lpstr>
      <vt:lpstr>Sensors used</vt:lpstr>
      <vt:lpstr>Sensors used</vt:lpstr>
      <vt:lpstr>Working of the IOT</vt:lpstr>
      <vt:lpstr>Simplified flow chart</vt:lpstr>
      <vt:lpstr>Wireless data transfer to Database</vt:lpstr>
      <vt:lpstr>Sample esp8266 code</vt:lpstr>
      <vt:lpstr>Sample Python Script</vt:lpstr>
      <vt:lpstr>The Web Page</vt:lpstr>
      <vt:lpstr> Working</vt:lpstr>
      <vt:lpstr>Weed Removal: Importance</vt:lpstr>
      <vt:lpstr>Automated weed detection</vt:lpstr>
      <vt:lpstr>Sample detection</vt:lpstr>
      <vt:lpstr>Task Flow</vt:lpstr>
      <vt:lpstr>Thanks…</vt:lpstr>
    </vt:vector>
  </TitlesOfParts>
  <Manager>Dr. Sudip Roy</Manager>
  <Company>IIT Roorkee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IITR PPT Template</dc:subject>
  <dc:creator>Dr. Sudip Roy</dc:creator>
  <cp:lastModifiedBy>Visvash Attri</cp:lastModifiedBy>
  <cp:revision>97</cp:revision>
  <dcterms:created xsi:type="dcterms:W3CDTF">2015-07-18T13:17:54Z</dcterms:created>
  <dcterms:modified xsi:type="dcterms:W3CDTF">2019-11-08T14:09:17Z</dcterms:modified>
  <cp:version>v1</cp:version>
</cp:coreProperties>
</file>